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72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86380" autoAdjust="0"/>
  </p:normalViewPr>
  <p:slideViewPr>
    <p:cSldViewPr>
      <p:cViewPr varScale="1">
        <p:scale>
          <a:sx n="74" d="100"/>
          <a:sy n="74" d="100"/>
        </p:scale>
        <p:origin x="1133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54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84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8C272-C741-4897-A479-CA3E46010A18}" type="datetimeFigureOut">
              <a:rPr lang="en-US" smtClean="0"/>
              <a:pPr/>
              <a:t>8/19/2021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95D9C-87B6-4952-B0BD-FE6B863E17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277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8C272-C741-4897-A479-CA3E46010A18}" type="datetimeFigureOut">
              <a:rPr lang="en-US" smtClean="0"/>
              <a:pPr/>
              <a:t>8/19/2021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95D9C-87B6-4952-B0BD-FE6B863E17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86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8C272-C741-4897-A479-CA3E46010A18}" type="datetimeFigureOut">
              <a:rPr lang="en-US" smtClean="0"/>
              <a:pPr/>
              <a:t>8/19/2021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95D9C-87B6-4952-B0BD-FE6B863E17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243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8C272-C741-4897-A479-CA3E46010A18}" type="datetimeFigureOut">
              <a:rPr lang="en-US" smtClean="0"/>
              <a:pPr/>
              <a:t>8/19/2021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95D9C-87B6-4952-B0BD-FE6B863E17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367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8C272-C741-4897-A479-CA3E46010A18}" type="datetimeFigureOut">
              <a:rPr lang="en-US" smtClean="0"/>
              <a:pPr/>
              <a:t>8/19/2021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95D9C-87B6-4952-B0BD-FE6B863E17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730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8C272-C741-4897-A479-CA3E46010A18}" type="datetimeFigureOut">
              <a:rPr lang="en-US" smtClean="0"/>
              <a:pPr/>
              <a:t>8/19/2021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95D9C-87B6-4952-B0BD-FE6B863E17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153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8C272-C741-4897-A479-CA3E46010A18}" type="datetimeFigureOut">
              <a:rPr lang="en-US" smtClean="0"/>
              <a:pPr/>
              <a:t>8/19/2021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95D9C-87B6-4952-B0BD-FE6B863E17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911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8C272-C741-4897-A479-CA3E46010A18}" type="datetimeFigureOut">
              <a:rPr lang="en-US" smtClean="0"/>
              <a:pPr/>
              <a:t>8/19/2021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95D9C-87B6-4952-B0BD-FE6B863E17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683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8C272-C741-4897-A479-CA3E46010A18}" type="datetimeFigureOut">
              <a:rPr lang="en-US" smtClean="0"/>
              <a:pPr/>
              <a:t>8/19/2021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95D9C-87B6-4952-B0BD-FE6B863E17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825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8C272-C741-4897-A479-CA3E46010A18}" type="datetimeFigureOut">
              <a:rPr lang="en-US" smtClean="0"/>
              <a:pPr/>
              <a:t>8/19/2021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95D9C-87B6-4952-B0BD-FE6B863E17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046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8C272-C741-4897-A479-CA3E46010A18}" type="datetimeFigureOut">
              <a:rPr lang="en-US" smtClean="0"/>
              <a:pPr/>
              <a:t>8/19/2021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95D9C-87B6-4952-B0BD-FE6B863E17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425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A8C272-C741-4897-A479-CA3E46010A18}" type="datetimeFigureOut">
              <a:rPr lang="en-US" smtClean="0"/>
              <a:pPr/>
              <a:t>8/19/2021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95D9C-87B6-4952-B0BD-FE6B863E17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45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google.rs/url?sa=i&amp;rct=j&amp;q=&amp;esrc=s&amp;source=images&amp;cd=&amp;cad=rja&amp;uact=8&amp;ved=0ahUKEwiT1NPeys7YAhXHzxQKHbexA28QjRwIBw&amp;url=http://pediaa.com/difference-between-nucleus-and-nucleoid/&amp;psig=AOvVaw0allJDnNSs2UJ5TGbTRfWy&amp;ust=1515714112134216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rs/url?sa=i&amp;rct=j&amp;q=&amp;esrc=s&amp;source=images&amp;cd=&amp;cad=rja&amp;uact=8&amp;ved=0ahUKEwjW6cbZyc7YAhUEvBQKHYBSA6oQjRwIBw&amp;url=https://pixabay.com/en/photos/nucleus/&amp;psig=AOvVaw0allJDnNSs2UJ5TGbTRfWy&amp;ust=1515714112134216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hyperlink" Target="https://www.google.rs/url?sa=i&amp;rct=j&amp;q=&amp;esrc=s&amp;source=images&amp;cd=&amp;cad=rja&amp;uact=8&amp;ved=0ahUKEwjQ1Z2Sys7YAhUJxxQKHbCIBcEQjRwIBw&amp;url=https://twitter.com/nucleus4change&amp;psig=AOvVaw0allJDnNSs2UJ5TGbTRfWy&amp;ust=1515714112134216" TargetMode="Externa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chemistry.gravitywaves.com/CHEMXL153/GenomeOrganization.htm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981200"/>
            <a:ext cx="7772400" cy="1470025"/>
          </a:xfrm>
        </p:spPr>
        <p:txBody>
          <a:bodyPr/>
          <a:lstStyle/>
          <a:p>
            <a:r>
              <a:rPr lang="sr-Cyrl-RS" b="1" dirty="0">
                <a:solidFill>
                  <a:srgbClr val="0070C0"/>
                </a:solidFill>
                <a:latin typeface="Constantia" panose="02030602050306030303" pitchFamily="18" charset="0"/>
              </a:rPr>
              <a:t>Једро (</a:t>
            </a:r>
            <a:r>
              <a:rPr lang="en-US" b="1" dirty="0">
                <a:solidFill>
                  <a:srgbClr val="0070C0"/>
                </a:solidFill>
                <a:latin typeface="Constantia" panose="02030602050306030303" pitchFamily="18" charset="0"/>
              </a:rPr>
              <a:t>nucleus)</a:t>
            </a:r>
          </a:p>
        </p:txBody>
      </p:sp>
      <p:pic>
        <p:nvPicPr>
          <p:cNvPr id="2054" name="Picture 6" descr="Image result for nucleus image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2535" y="3776730"/>
            <a:ext cx="6477000" cy="2331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85800"/>
            <a:ext cx="2798064" cy="1554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76441"/>
            <a:ext cx="3039624" cy="2011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2861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4" descr="chromatin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57400" y="1181100"/>
            <a:ext cx="5715000" cy="5257800"/>
          </a:xfrm>
          <a:noFill/>
        </p:spPr>
      </p:pic>
      <p:sp>
        <p:nvSpPr>
          <p:cNvPr id="32771" name="Text Box 6"/>
          <p:cNvSpPr txBox="1">
            <a:spLocks noChangeArrowheads="1"/>
          </p:cNvSpPr>
          <p:nvPr/>
        </p:nvSpPr>
        <p:spPr bwMode="auto">
          <a:xfrm>
            <a:off x="1752600" y="1148856"/>
            <a:ext cx="1752600" cy="346075"/>
          </a:xfrm>
          <a:prstGeom prst="rect">
            <a:avLst/>
          </a:prstGeom>
          <a:solidFill>
            <a:srgbClr val="FFCCCC"/>
          </a:solidFill>
          <a:ln w="9525">
            <a:solidFill>
              <a:srgbClr val="CC0066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sr-Cyrl-CS" altLang="en-US" sz="1600">
                <a:solidFill>
                  <a:srgbClr val="CC0066"/>
                </a:solidFill>
                <a:latin typeface="Arial Black" pitchFamily="34" charset="0"/>
              </a:rPr>
              <a:t>Хеликс ДНК</a:t>
            </a:r>
            <a:endParaRPr lang="en-US" altLang="en-US" sz="1600">
              <a:solidFill>
                <a:srgbClr val="CC0066"/>
              </a:solidFill>
              <a:latin typeface="Arial Black" pitchFamily="34" charset="0"/>
            </a:endParaRPr>
          </a:p>
        </p:txBody>
      </p:sp>
      <p:sp>
        <p:nvSpPr>
          <p:cNvPr id="32772" name="Text Box 7"/>
          <p:cNvSpPr txBox="1">
            <a:spLocks noChangeArrowheads="1"/>
          </p:cNvSpPr>
          <p:nvPr/>
        </p:nvSpPr>
        <p:spPr bwMode="auto">
          <a:xfrm>
            <a:off x="1752600" y="1981200"/>
            <a:ext cx="1905000" cy="527050"/>
          </a:xfrm>
          <a:prstGeom prst="rect">
            <a:avLst/>
          </a:prstGeom>
          <a:solidFill>
            <a:srgbClr val="FFCCCC"/>
          </a:solidFill>
          <a:ln w="9525">
            <a:solidFill>
              <a:srgbClr val="CC0066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sr-Cyrl-CS" altLang="en-US" sz="1400">
                <a:solidFill>
                  <a:srgbClr val="CC0066"/>
                </a:solidFill>
                <a:latin typeface="Arial Black" pitchFamily="34" charset="0"/>
              </a:rPr>
              <a:t>Нуклеозомна нит</a:t>
            </a:r>
            <a:endParaRPr lang="en-US" altLang="en-US" sz="1400">
              <a:solidFill>
                <a:srgbClr val="CC0066"/>
              </a:solidFill>
              <a:latin typeface="Arial Black" pitchFamily="34" charset="0"/>
            </a:endParaRPr>
          </a:p>
        </p:txBody>
      </p:sp>
      <p:sp>
        <p:nvSpPr>
          <p:cNvPr id="32773" name="Text Box 8"/>
          <p:cNvSpPr txBox="1">
            <a:spLocks noChangeArrowheads="1"/>
          </p:cNvSpPr>
          <p:nvPr/>
        </p:nvSpPr>
        <p:spPr bwMode="auto">
          <a:xfrm>
            <a:off x="1828800" y="2862330"/>
            <a:ext cx="1828800" cy="590550"/>
          </a:xfrm>
          <a:prstGeom prst="rect">
            <a:avLst/>
          </a:prstGeom>
          <a:solidFill>
            <a:srgbClr val="FFCCCC"/>
          </a:solidFill>
          <a:ln w="9525">
            <a:solidFill>
              <a:srgbClr val="CC0066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sr-Cyrl-CS" altLang="en-US" sz="1600">
                <a:solidFill>
                  <a:srgbClr val="CC0066"/>
                </a:solidFill>
                <a:latin typeface="Arial Black" pitchFamily="34" charset="0"/>
              </a:rPr>
              <a:t>Хроматинска нит</a:t>
            </a:r>
            <a:endParaRPr lang="en-US" altLang="en-US" sz="1600">
              <a:solidFill>
                <a:srgbClr val="CC0066"/>
              </a:solidFill>
              <a:latin typeface="Arial Black" pitchFamily="34" charset="0"/>
            </a:endParaRPr>
          </a:p>
        </p:txBody>
      </p:sp>
      <p:sp>
        <p:nvSpPr>
          <p:cNvPr id="32774" name="Text Box 9"/>
          <p:cNvSpPr txBox="1">
            <a:spLocks noChangeArrowheads="1"/>
          </p:cNvSpPr>
          <p:nvPr/>
        </p:nvSpPr>
        <p:spPr bwMode="auto">
          <a:xfrm>
            <a:off x="1828800" y="3733800"/>
            <a:ext cx="1905000" cy="590550"/>
          </a:xfrm>
          <a:prstGeom prst="rect">
            <a:avLst/>
          </a:prstGeom>
          <a:solidFill>
            <a:srgbClr val="FFCCCC"/>
          </a:solidFill>
          <a:ln w="9525">
            <a:solidFill>
              <a:srgbClr val="CC0066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sr-Cyrl-CS" altLang="en-US" sz="1600">
                <a:solidFill>
                  <a:srgbClr val="CC0066"/>
                </a:solidFill>
                <a:latin typeface="Arial Black" pitchFamily="34" charset="0"/>
              </a:rPr>
              <a:t>Стадијум петљи</a:t>
            </a:r>
            <a:endParaRPr lang="en-US" altLang="en-US" sz="1600">
              <a:solidFill>
                <a:srgbClr val="CC0066"/>
              </a:solidFill>
              <a:latin typeface="Arial Black" pitchFamily="34" charset="0"/>
            </a:endParaRPr>
          </a:p>
        </p:txBody>
      </p:sp>
      <p:sp>
        <p:nvSpPr>
          <p:cNvPr id="32775" name="Text Box 10"/>
          <p:cNvSpPr txBox="1">
            <a:spLocks noChangeArrowheads="1"/>
          </p:cNvSpPr>
          <p:nvPr/>
        </p:nvSpPr>
        <p:spPr bwMode="auto">
          <a:xfrm>
            <a:off x="1676400" y="4660866"/>
            <a:ext cx="1981200" cy="830263"/>
          </a:xfrm>
          <a:prstGeom prst="rect">
            <a:avLst/>
          </a:prstGeom>
          <a:solidFill>
            <a:srgbClr val="FFCCCC"/>
          </a:solidFill>
          <a:ln w="9525">
            <a:solidFill>
              <a:srgbClr val="CC0066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sr-Cyrl-CS" altLang="en-US" sz="1600">
                <a:solidFill>
                  <a:srgbClr val="CC0066"/>
                </a:solidFill>
                <a:latin typeface="Arial Black" pitchFamily="34" charset="0"/>
              </a:rPr>
              <a:t>Кондензована форма хроматиде</a:t>
            </a:r>
            <a:endParaRPr lang="en-US" altLang="en-US" sz="1600">
              <a:solidFill>
                <a:srgbClr val="CC0066"/>
              </a:solidFill>
              <a:latin typeface="Arial Black" pitchFamily="34" charset="0"/>
            </a:endParaRPr>
          </a:p>
        </p:txBody>
      </p:sp>
      <p:sp>
        <p:nvSpPr>
          <p:cNvPr id="32776" name="Text Box 11"/>
          <p:cNvSpPr txBox="1">
            <a:spLocks noChangeArrowheads="1"/>
          </p:cNvSpPr>
          <p:nvPr/>
        </p:nvSpPr>
        <p:spPr bwMode="auto">
          <a:xfrm>
            <a:off x="2057400" y="5943600"/>
            <a:ext cx="1676400" cy="590550"/>
          </a:xfrm>
          <a:prstGeom prst="rect">
            <a:avLst/>
          </a:prstGeom>
          <a:solidFill>
            <a:srgbClr val="FFCCCC"/>
          </a:solidFill>
          <a:ln w="9525">
            <a:solidFill>
              <a:srgbClr val="CC0066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sr-Cyrl-CS" altLang="en-US" sz="1600">
                <a:solidFill>
                  <a:srgbClr val="CC0066"/>
                </a:solidFill>
                <a:latin typeface="Arial Black" pitchFamily="34" charset="0"/>
              </a:rPr>
              <a:t>Метафазни хромозом</a:t>
            </a:r>
            <a:endParaRPr lang="en-US" altLang="en-US" sz="1600">
              <a:solidFill>
                <a:srgbClr val="CC0066"/>
              </a:solidFill>
              <a:latin typeface="Arial Black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371600" y="304800"/>
            <a:ext cx="6629400" cy="533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sr-Cyrl-RS" dirty="0">
                <a:solidFill>
                  <a:prstClr val="black"/>
                </a:solidFill>
                <a:latin typeface="Constantia" panose="02030602050306030303" pitchFamily="18" charset="0"/>
              </a:rPr>
              <a:t>Паковање ДНК молекула до метафазног хромозома</a:t>
            </a:r>
            <a:endParaRPr lang="en-US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7411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mikrografija nukleozo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514600"/>
            <a:ext cx="5649913" cy="177165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3124200" y="1981200"/>
            <a:ext cx="2971800" cy="366713"/>
          </a:xfrm>
          <a:prstGeom prst="rect">
            <a:avLst/>
          </a:prstGeom>
          <a:solidFill>
            <a:srgbClr val="FFBB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sr-Cyrl-CS" altLang="en-US" sz="1800">
                <a:solidFill>
                  <a:srgbClr val="003399"/>
                </a:solidFill>
              </a:rPr>
              <a:t>Хроматинска нит</a:t>
            </a:r>
            <a:endParaRPr lang="en-US" altLang="en-US" sz="1800">
              <a:solidFill>
                <a:srgbClr val="003399"/>
              </a:solidFill>
            </a:endParaRPr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3124200" y="4572000"/>
            <a:ext cx="2590800" cy="366713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sr-Cyrl-CS" altLang="en-US" sz="1800">
                <a:solidFill>
                  <a:srgbClr val="003399"/>
                </a:solidFill>
              </a:rPr>
              <a:t>Нуклеозомна нит</a:t>
            </a:r>
            <a:endParaRPr lang="en-US" altLang="en-US" sz="1800">
              <a:solidFill>
                <a:srgbClr val="003399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90800" y="943708"/>
            <a:ext cx="4038600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sr-Cyrl-RS" dirty="0">
                <a:solidFill>
                  <a:prstClr val="black"/>
                </a:solidFill>
                <a:latin typeface="Constantia" panose="02030602050306030303" pitchFamily="18" charset="0"/>
              </a:rPr>
              <a:t>Микрографије</a:t>
            </a:r>
            <a:r>
              <a:rPr lang="sr-Cyrl-RS" dirty="0">
                <a:solidFill>
                  <a:prstClr val="white"/>
                </a:solidFill>
                <a:latin typeface="Constantia" panose="02030602050306030303" pitchFamily="18" charset="0"/>
              </a:rPr>
              <a:t> </a:t>
            </a:r>
            <a:endParaRPr lang="en-US" dirty="0">
              <a:solidFill>
                <a:prstClr val="white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50503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romozom elek mikro-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650" y="1219200"/>
            <a:ext cx="5711825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39021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ROMOZOMI 4 I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589"/>
          <a:stretch>
            <a:fillRect/>
          </a:stretch>
        </p:blipFill>
        <p:spPr bwMode="auto">
          <a:xfrm>
            <a:off x="1752600" y="2209800"/>
            <a:ext cx="57150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661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23900" y="533400"/>
            <a:ext cx="7772400" cy="1470025"/>
          </a:xfrm>
        </p:spPr>
        <p:txBody>
          <a:bodyPr anchor="ctr">
            <a:normAutofit/>
          </a:bodyPr>
          <a:lstStyle/>
          <a:p>
            <a:pPr algn="ctr" eaLnBrk="1" hangingPunct="1">
              <a:defRPr/>
            </a:pPr>
            <a:r>
              <a:rPr lang="sr-Cyrl-CS" sz="3600" b="1" dirty="0">
                <a:latin typeface="Constantia" panose="02030602050306030303" pitchFamily="18" charset="0"/>
              </a:rPr>
              <a:t>Хумани метафазни хромозоми</a:t>
            </a:r>
            <a:r>
              <a:rPr lang="sr-Cyrl-CS" sz="3600" dirty="0">
                <a:effectLst>
                  <a:outerShdw blurRad="38100" dist="38100" dir="2700000" algn="tl">
                    <a:srgbClr val="C0C0C0"/>
                  </a:outerShdw>
                </a:effectLst>
                <a:latin typeface="Constantia" panose="02030602050306030303" pitchFamily="18" charset="0"/>
              </a:rPr>
              <a:t> </a:t>
            </a:r>
            <a:endParaRPr lang="en-US" sz="3600" dirty="0">
              <a:effectLst>
                <a:outerShdw blurRad="38100" dist="38100" dir="2700000" algn="tl">
                  <a:srgbClr val="C0C0C0"/>
                </a:outerShdw>
              </a:effectLst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89821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sr-Cyrl-RS" b="1" dirty="0">
                <a:solidFill>
                  <a:srgbClr val="0070C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Једарце </a:t>
            </a:r>
            <a:r>
              <a:rPr lang="en-US" b="1" dirty="0">
                <a:solidFill>
                  <a:srgbClr val="0070C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(nucleolus</a:t>
            </a:r>
            <a:r>
              <a:rPr lang="en-US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13560"/>
            <a:ext cx="5410200" cy="5044440"/>
          </a:xfrm>
        </p:spPr>
        <p:txBody>
          <a:bodyPr>
            <a:normAutofit fontScale="40000" lnSpcReduction="20000"/>
          </a:bodyPr>
          <a:lstStyle/>
          <a:p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sz="3500" dirty="0">
                <a:latin typeface="Constantia" panose="02030602050306030303" pitchFamily="18" charset="0"/>
                <a:cs typeface="Arial" panose="020B0604020202020204" pitchFamily="34" charset="0"/>
              </a:rPr>
              <a:t>Налази се у нуклеоплазми од које НИЈЕ одвојено мембраном</a:t>
            </a:r>
          </a:p>
          <a:p>
            <a:pPr marL="0" indent="0">
              <a:buNone/>
            </a:pPr>
            <a:endParaRPr lang="sr-Cyrl-RS" sz="3500" dirty="0">
              <a:latin typeface="Constantia" panose="02030602050306030303" pitchFamily="18" charset="0"/>
              <a:cs typeface="Arial" panose="020B0604020202020204" pitchFamily="34" charset="0"/>
            </a:endParaRPr>
          </a:p>
          <a:p>
            <a:r>
              <a:rPr lang="sr-Cyrl-RS" sz="3500" dirty="0">
                <a:latin typeface="Constantia" panose="02030602050306030303" pitchFamily="18" charset="0"/>
                <a:cs typeface="Arial" panose="020B0604020202020204" pitchFamily="34" charset="0"/>
              </a:rPr>
              <a:t>Представља акумулацију прекурсора рРНК и полуготових рибозомских субјединица</a:t>
            </a:r>
          </a:p>
          <a:p>
            <a:r>
              <a:rPr lang="sr-Cyrl-RS" sz="3500" dirty="0">
                <a:latin typeface="Constantia" panose="02030602050306030303" pitchFamily="18" charset="0"/>
                <a:cs typeface="Arial" panose="020B0604020202020204" pitchFamily="34" charset="0"/>
              </a:rPr>
              <a:t>Јасно се види у интефазном једру, а за време деобе ћелије привремено ишчезава</a:t>
            </a:r>
          </a:p>
          <a:p>
            <a:pPr marL="0" indent="0">
              <a:buNone/>
            </a:pPr>
            <a:endParaRPr lang="ru-RU" sz="3500" dirty="0">
              <a:latin typeface="Constantia" panose="02030602050306030303" pitchFamily="18" charset="0"/>
              <a:cs typeface="Arial" panose="020B0604020202020204" pitchFamily="34" charset="0"/>
            </a:endParaRPr>
          </a:p>
          <a:p>
            <a:r>
              <a:rPr lang="ru-RU" sz="3500" dirty="0">
                <a:latin typeface="Constantia" panose="02030602050306030303" pitchFamily="18" charset="0"/>
                <a:cs typeface="Arial" panose="020B0604020202020204" pitchFamily="34" charset="0"/>
              </a:rPr>
              <a:t> Организује се око посебног региона једног или већег броја хромозома</a:t>
            </a:r>
            <a:endParaRPr lang="sr-Cyrl-RS" sz="3500" dirty="0">
              <a:latin typeface="Constantia" panose="02030602050306030303" pitchFamily="18" charset="0"/>
              <a:cs typeface="Arial" panose="020B0604020202020204" pitchFamily="34" charset="0"/>
            </a:endParaRPr>
          </a:p>
          <a:p>
            <a:r>
              <a:rPr lang="sr-Cyrl-RS" sz="3500" dirty="0">
                <a:latin typeface="Constantia" panose="02030602050306030303" pitchFamily="18" charset="0"/>
                <a:cs typeface="Arial" panose="020B0604020202020204" pitchFamily="34" charset="0"/>
              </a:rPr>
              <a:t>Секундарно сужење-</a:t>
            </a:r>
            <a:r>
              <a:rPr lang="sr-Cyrl-RS" sz="3500" dirty="0">
                <a:solidFill>
                  <a:srgbClr val="FF000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организатор</a:t>
            </a:r>
            <a:r>
              <a:rPr lang="sr-Cyrl-RS" sz="3500" dirty="0">
                <a:latin typeface="Constantia" panose="02030602050306030303" pitchFamily="18" charset="0"/>
                <a:cs typeface="Arial" panose="020B0604020202020204" pitchFamily="34" charset="0"/>
              </a:rPr>
              <a:t> </a:t>
            </a:r>
            <a:r>
              <a:rPr lang="sr-Cyrl-RS" sz="3500" dirty="0">
                <a:solidFill>
                  <a:srgbClr val="FF000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нуклеолуса</a:t>
            </a:r>
          </a:p>
          <a:p>
            <a:r>
              <a:rPr lang="sr-Cyrl-RS" sz="3500" dirty="0">
                <a:latin typeface="Constantia" panose="02030602050306030303" pitchFamily="18" charset="0"/>
                <a:cs typeface="Arial" panose="020B0604020202020204" pitchFamily="34" charset="0"/>
              </a:rPr>
              <a:t>Секундарно сужење садржи велики број гена за рРНК</a:t>
            </a:r>
          </a:p>
          <a:p>
            <a:endParaRPr lang="sr-Cyrl-RS" sz="3500" dirty="0">
              <a:latin typeface="Constantia" panose="02030602050306030303" pitchFamily="18" charset="0"/>
              <a:cs typeface="Arial" panose="020B0604020202020204" pitchFamily="34" charset="0"/>
            </a:endParaRPr>
          </a:p>
          <a:p>
            <a:r>
              <a:rPr lang="sr-Cyrl-RS" sz="3500" dirty="0">
                <a:latin typeface="Constantia" panose="02030602050306030303" pitchFamily="18" charset="0"/>
                <a:cs typeface="Arial" panose="020B0604020202020204" pitchFamily="34" charset="0"/>
              </a:rPr>
              <a:t>Примарни транскрипт рРНК се одмах повезује са рибозомским протеинима</a:t>
            </a:r>
          </a:p>
          <a:p>
            <a:r>
              <a:rPr lang="sr-Cyrl-RS" sz="3500" dirty="0">
                <a:latin typeface="Constantia" panose="02030602050306030303" pitchFamily="18" charset="0"/>
                <a:cs typeface="Arial" panose="020B0604020202020204" pitchFamily="34" charset="0"/>
              </a:rPr>
              <a:t>Даљом обрадом тих комплекса настају </a:t>
            </a:r>
            <a:r>
              <a:rPr lang="sr-Cyrl-RS" sz="3500" dirty="0">
                <a:solidFill>
                  <a:srgbClr val="FF000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рибозомске субјединице</a:t>
            </a:r>
          </a:p>
          <a:p>
            <a:pPr marL="0" indent="0">
              <a:buNone/>
            </a:pPr>
            <a:endParaRPr lang="sr-Cyrl-RS" sz="3500" dirty="0">
              <a:solidFill>
                <a:srgbClr val="FF0000"/>
              </a:solidFill>
              <a:latin typeface="Constantia" panose="02030602050306030303" pitchFamily="18" charset="0"/>
              <a:cs typeface="Arial" panose="020B0604020202020204" pitchFamily="34" charset="0"/>
            </a:endParaRPr>
          </a:p>
          <a:p>
            <a:r>
              <a:rPr lang="sr-Cyrl-RS" sz="3500" dirty="0">
                <a:latin typeface="Constantia" panose="02030602050306030303" pitchFamily="18" charset="0"/>
                <a:cs typeface="Arial" panose="020B0604020202020204" pitchFamily="34" charset="0"/>
              </a:rPr>
              <a:t>Рибозомске субјединице пролазе кроз поре на једарном овоју у цитоплазму</a:t>
            </a:r>
          </a:p>
          <a:p>
            <a:endParaRPr lang="sr-Cyrl-RS" sz="3500" dirty="0">
              <a:latin typeface="Constantia" panose="02030602050306030303" pitchFamily="18" charset="0"/>
              <a:cs typeface="Arial" panose="020B0604020202020204" pitchFamily="34" charset="0"/>
            </a:endParaRPr>
          </a:p>
          <a:p>
            <a:r>
              <a:rPr lang="sr-Cyrl-RS" sz="3500" dirty="0">
                <a:latin typeface="Constantia" panose="02030602050306030303" pitchFamily="18" charset="0"/>
                <a:cs typeface="Arial" panose="020B0604020202020204" pitchFamily="34" charset="0"/>
              </a:rPr>
              <a:t>Једро можеда садржи једно или већи број једараца, што зависи од функционалне активности ћелије.</a:t>
            </a:r>
          </a:p>
          <a:p>
            <a:endParaRPr lang="en-US" sz="3500" dirty="0">
              <a:latin typeface="Constantia" panose="02030602050306030303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5988" t="-56373" r="171085" b="56373"/>
          <a:stretch/>
        </p:blipFill>
        <p:spPr bwMode="auto">
          <a:xfrm>
            <a:off x="1674159" y="170225"/>
            <a:ext cx="2541494" cy="1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52" r="18552"/>
          <a:stretch/>
        </p:blipFill>
        <p:spPr bwMode="auto">
          <a:xfrm>
            <a:off x="694893" y="0"/>
            <a:ext cx="1949824" cy="1737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4052" y="1447800"/>
            <a:ext cx="2438400" cy="1899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899" y="3561867"/>
            <a:ext cx="3592707" cy="256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79950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sr-Cyrl-RS" dirty="0">
                <a:latin typeface="Constantia" panose="02030602050306030303" pitchFamily="18" charset="0"/>
                <a:cs typeface="Arial" panose="020B0604020202020204" pitchFamily="34" charset="0"/>
              </a:rPr>
              <a:t>Морфологија нуклеолуса</a:t>
            </a:r>
            <a:endParaRPr lang="en-US" dirty="0">
              <a:latin typeface="Constantia" panose="02030602050306030303" pitchFamily="18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5791200" cy="5334000"/>
          </a:xfrm>
        </p:spPr>
        <p:txBody>
          <a:bodyPr>
            <a:normAutofit fontScale="62500" lnSpcReduction="20000"/>
          </a:bodyPr>
          <a:lstStyle/>
          <a:p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>
                <a:latin typeface="Constantia" panose="02030602050306030303" pitchFamily="18" charset="0"/>
                <a:cs typeface="Arial" panose="020B0604020202020204" pitchFamily="34" charset="0"/>
              </a:rPr>
              <a:t>На једарцету је могуће разликовати  3 морфолошка  дела:</a:t>
            </a:r>
          </a:p>
          <a:p>
            <a:pPr marL="0" indent="0">
              <a:buNone/>
            </a:pPr>
            <a:endParaRPr lang="sr-Cyrl-RS" dirty="0">
              <a:latin typeface="Constantia" panose="02030602050306030303" pitchFamily="18" charset="0"/>
              <a:cs typeface="Arial" panose="020B0604020202020204" pitchFamily="34" charset="0"/>
            </a:endParaRPr>
          </a:p>
          <a:p>
            <a:pPr>
              <a:buFontTx/>
              <a:buChar char="-"/>
            </a:pPr>
            <a:r>
              <a:rPr lang="sr-Cyrl-RS" dirty="0">
                <a:solidFill>
                  <a:srgbClr val="FF000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фибриларни центар</a:t>
            </a:r>
            <a:r>
              <a:rPr lang="sr-Cyrl-RS" dirty="0">
                <a:latin typeface="Constantia" panose="02030602050306030303" pitchFamily="18" charset="0"/>
                <a:cs typeface="Arial" panose="020B0604020202020204" pitchFamily="34" charset="0"/>
              </a:rPr>
              <a:t>-бледо се боји и садржи ДНК која се транскрибује</a:t>
            </a:r>
          </a:p>
          <a:p>
            <a:pPr>
              <a:buFontTx/>
              <a:buChar char="-"/>
            </a:pPr>
            <a:r>
              <a:rPr lang="sr-Cyrl-RS" dirty="0">
                <a:solidFill>
                  <a:srgbClr val="FF000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густ фибриларни део</a:t>
            </a:r>
            <a:r>
              <a:rPr lang="en-US" dirty="0">
                <a:latin typeface="Constantia" panose="02030602050306030303" pitchFamily="18" charset="0"/>
                <a:cs typeface="Arial" panose="020B0604020202020204" pitchFamily="34" charset="0"/>
              </a:rPr>
              <a:t>(</a:t>
            </a:r>
            <a:r>
              <a:rPr lang="en-US" i="1" dirty="0">
                <a:latin typeface="Constantia" panose="02030602050306030303" pitchFamily="18" charset="0"/>
                <a:cs typeface="Arial" panose="020B0604020202020204" pitchFamily="34" charset="0"/>
              </a:rPr>
              <a:t>pars </a:t>
            </a:r>
            <a:r>
              <a:rPr lang="en-US" i="1" dirty="0" err="1">
                <a:latin typeface="Constantia" panose="02030602050306030303" pitchFamily="18" charset="0"/>
                <a:cs typeface="Arial" panose="020B0604020202020204" pitchFamily="34" charset="0"/>
              </a:rPr>
              <a:t>fibrosa</a:t>
            </a:r>
            <a:r>
              <a:rPr lang="en-US" dirty="0">
                <a:latin typeface="Constantia" panose="02030602050306030303" pitchFamily="18" charset="0"/>
                <a:cs typeface="Arial" panose="020B0604020202020204" pitchFamily="34" charset="0"/>
              </a:rPr>
              <a:t>)</a:t>
            </a:r>
            <a:r>
              <a:rPr lang="sr-Cyrl-RS" dirty="0">
                <a:latin typeface="Constantia" panose="02030602050306030303" pitchFamily="18" charset="0"/>
                <a:cs typeface="Arial" panose="020B0604020202020204" pitchFamily="34" charset="0"/>
              </a:rPr>
              <a:t>-садржи бројне рРНК које су транскрибоване са одређених  ДНК ланаца</a:t>
            </a:r>
          </a:p>
          <a:p>
            <a:pPr>
              <a:buFontTx/>
              <a:buChar char="-"/>
            </a:pPr>
            <a:r>
              <a:rPr lang="sr-Cyrl-RS" dirty="0">
                <a:solidFill>
                  <a:srgbClr val="FF000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гранулирани део</a:t>
            </a:r>
            <a:r>
              <a:rPr lang="en-US" dirty="0">
                <a:solidFill>
                  <a:srgbClr val="FF000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Constantia" panose="02030602050306030303" pitchFamily="18" charset="0"/>
                <a:cs typeface="Arial" panose="020B0604020202020204" pitchFamily="34" charset="0"/>
              </a:rPr>
              <a:t>(</a:t>
            </a:r>
            <a:r>
              <a:rPr lang="en-US" i="1" dirty="0">
                <a:latin typeface="Constantia" panose="02030602050306030303" pitchFamily="18" charset="0"/>
                <a:cs typeface="Arial" panose="020B0604020202020204" pitchFamily="34" charset="0"/>
              </a:rPr>
              <a:t>pars </a:t>
            </a:r>
            <a:r>
              <a:rPr lang="en-US" i="1" dirty="0" err="1">
                <a:latin typeface="Constantia" panose="02030602050306030303" pitchFamily="18" charset="0"/>
                <a:cs typeface="Arial" panose="020B0604020202020204" pitchFamily="34" charset="0"/>
              </a:rPr>
              <a:t>granulosa</a:t>
            </a:r>
            <a:r>
              <a:rPr lang="en-US" dirty="0">
                <a:latin typeface="Constantia" panose="02030602050306030303" pitchFamily="18" charset="0"/>
                <a:cs typeface="Arial" panose="020B0604020202020204" pitchFamily="34" charset="0"/>
              </a:rPr>
              <a:t>)</a:t>
            </a:r>
            <a:r>
              <a:rPr lang="sr-Cyrl-RS" dirty="0">
                <a:latin typeface="Constantia" panose="02030602050306030303" pitchFamily="18" charset="0"/>
                <a:cs typeface="Arial" panose="020B0604020202020204" pitchFamily="34" charset="0"/>
              </a:rPr>
              <a:t>- у њему настају субјединице рибозома</a:t>
            </a:r>
            <a:r>
              <a:rPr lang="en-US" dirty="0">
                <a:latin typeface="Constantia" panose="02030602050306030303" pitchFamily="18" charset="0"/>
                <a:cs typeface="Arial" panose="020B0604020202020204" pitchFamily="34" charset="0"/>
              </a:rPr>
              <a:t> </a:t>
            </a:r>
            <a:endParaRPr lang="sr-Cyrl-RS" dirty="0">
              <a:latin typeface="Constantia" panose="02030602050306030303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Constantia" panose="02030602050306030303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sr-Cyrl-RS" dirty="0">
                <a:latin typeface="Constantia" panose="02030602050306030303" pitchFamily="18" charset="0"/>
                <a:cs typeface="Arial" panose="020B0604020202020204" pitchFamily="34" charset="0"/>
              </a:rPr>
              <a:t> Величина једарцета  зависи од  метаболичке активности ћелије,што је ћелија активнија у синтези протеина  имаће крупније нуклеолусе. </a:t>
            </a:r>
          </a:p>
          <a:p>
            <a:pPr marL="0" indent="0">
              <a:buNone/>
            </a:pPr>
            <a:r>
              <a:rPr lang="sr-Cyrl-RS" dirty="0">
                <a:latin typeface="Constantia" panose="02030602050306030303" pitchFamily="18" charset="0"/>
                <a:cs typeface="Arial" panose="020B0604020202020204" pitchFamily="34" charset="0"/>
              </a:rPr>
              <a:t>Разлика у величини је последица разлике  у величини грануларног дела.</a:t>
            </a: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371600"/>
            <a:ext cx="2971800" cy="3131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0861" y="4531700"/>
            <a:ext cx="3329677" cy="2011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36799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70C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Хемијски састав нуклеолуса</a:t>
            </a:r>
            <a:endParaRPr lang="en-US" dirty="0">
              <a:solidFill>
                <a:srgbClr val="0070C0"/>
              </a:solidFill>
              <a:latin typeface="Constantia" panose="02030602050306030303" pitchFamily="18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3535363"/>
          </a:xfrm>
        </p:spPr>
        <p:txBody>
          <a:bodyPr/>
          <a:lstStyle/>
          <a:p>
            <a:r>
              <a:rPr lang="sr-Cyrl-RS" dirty="0">
                <a:solidFill>
                  <a:srgbClr val="FF000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ДНК</a:t>
            </a:r>
            <a:r>
              <a:rPr lang="sr-Cyrl-RS" dirty="0">
                <a:latin typeface="Constantia" panose="02030602050306030303" pitchFamily="18" charset="0"/>
                <a:cs typeface="Arial" panose="020B0604020202020204" pitchFamily="34" charset="0"/>
              </a:rPr>
              <a:t>-7-17% укупне масе нуклеолуса</a:t>
            </a:r>
          </a:p>
          <a:p>
            <a:r>
              <a:rPr lang="sr-Cyrl-RS" dirty="0">
                <a:solidFill>
                  <a:srgbClr val="FF000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РНК</a:t>
            </a:r>
          </a:p>
          <a:p>
            <a:r>
              <a:rPr lang="sr-Cyrl-RS" dirty="0">
                <a:solidFill>
                  <a:srgbClr val="FF000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Протеини</a:t>
            </a:r>
            <a:r>
              <a:rPr lang="sr-Cyrl-RS" dirty="0">
                <a:latin typeface="Constantia" panose="02030602050306030303" pitchFamily="18" charset="0"/>
                <a:cs typeface="Arial" panose="020B0604020202020204" pitchFamily="34" charset="0"/>
              </a:rPr>
              <a:t> (хистонски и нехистонски)-</a:t>
            </a:r>
          </a:p>
          <a:p>
            <a:pPr marL="0" indent="0">
              <a:buNone/>
            </a:pPr>
            <a:r>
              <a:rPr lang="sr-Cyrl-RS" dirty="0">
                <a:latin typeface="Constantia" panose="02030602050306030303" pitchFamily="18" charset="0"/>
                <a:cs typeface="Arial" panose="020B0604020202020204" pitchFamily="34" charset="0"/>
              </a:rPr>
              <a:t>     70-80% суве тежине</a:t>
            </a:r>
            <a:endParaRPr lang="en-US" dirty="0">
              <a:latin typeface="Constantia" panose="02030602050306030303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5367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>
                <a:solidFill>
                  <a:srgbClr val="0070C0"/>
                </a:solidFill>
                <a:latin typeface="Constantia" panose="02030602050306030303" pitchFamily="18" charset="0"/>
              </a:rPr>
              <a:t>Једро</a:t>
            </a:r>
            <a:endParaRPr lang="en-US" b="1" dirty="0">
              <a:solidFill>
                <a:srgbClr val="0070C0"/>
              </a:solidFill>
              <a:latin typeface="Constantia" panose="020306020503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133600"/>
            <a:ext cx="4953000" cy="4724400"/>
          </a:xfrm>
        </p:spPr>
        <p:txBody>
          <a:bodyPr>
            <a:normAutofit lnSpcReduction="10000"/>
          </a:bodyPr>
          <a:lstStyle/>
          <a:p>
            <a:r>
              <a:rPr lang="sr-Cyrl-RS" sz="2600" dirty="0">
                <a:latin typeface="Constantia" panose="02030602050306030303" pitchFamily="18" charset="0"/>
                <a:cs typeface="Arial" panose="020B0604020202020204" pitchFamily="34" charset="0"/>
              </a:rPr>
              <a:t>Велика органела еукариотске ћелије</a:t>
            </a:r>
          </a:p>
          <a:p>
            <a:r>
              <a:rPr lang="sr-Cyrl-RS" sz="2600" dirty="0">
                <a:latin typeface="Constantia" panose="02030602050306030303" pitchFamily="18" charset="0"/>
                <a:cs typeface="Arial" panose="020B0604020202020204" pitchFamily="34" charset="0"/>
              </a:rPr>
              <a:t>Назива се још и </a:t>
            </a:r>
            <a:r>
              <a:rPr lang="sr-Cyrl-RS" sz="2600" dirty="0">
                <a:solidFill>
                  <a:srgbClr val="FF000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језгро</a:t>
            </a:r>
            <a:r>
              <a:rPr lang="sr-Cyrl-RS" sz="2600" dirty="0">
                <a:latin typeface="Constantia" panose="02030602050306030303" pitchFamily="18" charset="0"/>
                <a:cs typeface="Arial" panose="020B0604020202020204" pitchFamily="34" charset="0"/>
              </a:rPr>
              <a:t>-што говори о значају ове органеле</a:t>
            </a:r>
          </a:p>
          <a:p>
            <a:r>
              <a:rPr lang="sr-Cyrl-RS" sz="2600" dirty="0">
                <a:latin typeface="Constantia" panose="02030602050306030303" pitchFamily="18" charset="0"/>
                <a:cs typeface="Arial" panose="020B0604020202020204" pitchFamily="34" charset="0"/>
              </a:rPr>
              <a:t>У њему се налази </a:t>
            </a:r>
            <a:r>
              <a:rPr lang="sr-Cyrl-RS" sz="2600" dirty="0">
                <a:solidFill>
                  <a:srgbClr val="FF000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генетички материјал</a:t>
            </a:r>
            <a:r>
              <a:rPr lang="sr-Cyrl-RS" sz="2600" dirty="0">
                <a:latin typeface="Constantia" panose="02030602050306030303" pitchFamily="18" charset="0"/>
                <a:cs typeface="Arial" panose="020B0604020202020204" pitchFamily="34" charset="0"/>
              </a:rPr>
              <a:t> ћелије</a:t>
            </a:r>
          </a:p>
          <a:p>
            <a:r>
              <a:rPr lang="sr-Cyrl-RS" sz="2600" dirty="0">
                <a:latin typeface="Constantia" panose="02030602050306030303" pitchFamily="18" charset="0"/>
                <a:cs typeface="Arial" panose="020B0604020202020204" pitchFamily="34" charset="0"/>
              </a:rPr>
              <a:t>Управља свим процесима у ћелији</a:t>
            </a:r>
          </a:p>
          <a:p>
            <a:r>
              <a:rPr lang="sr-Cyrl-RS" sz="2600" dirty="0">
                <a:latin typeface="Constantia" panose="02030602050306030303" pitchFamily="18" charset="0"/>
                <a:cs typeface="Arial" panose="020B0604020202020204" pitchFamily="34" charset="0"/>
              </a:rPr>
              <a:t>У њему се обавља </a:t>
            </a:r>
            <a:r>
              <a:rPr lang="sr-Cyrl-RS" sz="2600" dirty="0">
                <a:solidFill>
                  <a:srgbClr val="FF000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репликација молекула ДНК </a:t>
            </a:r>
            <a:r>
              <a:rPr lang="sr-Cyrl-RS" sz="2600" dirty="0">
                <a:latin typeface="Constantia" panose="02030602050306030303" pitchFamily="18" charset="0"/>
                <a:cs typeface="Arial" panose="020B0604020202020204" pitchFamily="34" charset="0"/>
              </a:rPr>
              <a:t>и </a:t>
            </a:r>
            <a:r>
              <a:rPr lang="sr-Cyrl-RS" sz="2600" dirty="0">
                <a:solidFill>
                  <a:srgbClr val="FF000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транскрипција свих врста молекула РНК</a:t>
            </a:r>
          </a:p>
          <a:p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57200"/>
            <a:ext cx="33528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Image result for nucleus images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617" y="152400"/>
            <a:ext cx="2410196" cy="2103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Image result for nucleus images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565301"/>
            <a:ext cx="2839918" cy="2377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3371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sr-Cyrl-RS" b="1" dirty="0">
                <a:solidFill>
                  <a:srgbClr val="0070C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Нуклеоплазма</a:t>
            </a:r>
            <a:endParaRPr lang="en-US" b="1" dirty="0">
              <a:solidFill>
                <a:srgbClr val="0070C0"/>
              </a:solidFill>
              <a:latin typeface="Constantia" panose="02030602050306030303" pitchFamily="18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76400"/>
            <a:ext cx="6400800" cy="4144963"/>
          </a:xfrm>
        </p:spPr>
        <p:txBody>
          <a:bodyPr/>
          <a:lstStyle/>
          <a:p>
            <a:endParaRPr lang="sr-Cyrl-RS" dirty="0"/>
          </a:p>
          <a:p>
            <a:r>
              <a:rPr lang="sr-Cyrl-RS" dirty="0">
                <a:latin typeface="Constantia" panose="02030602050306030303" pitchFamily="18" charset="0"/>
              </a:rPr>
              <a:t>Испуњава унутрашњост једра</a:t>
            </a:r>
          </a:p>
          <a:p>
            <a:r>
              <a:rPr lang="sr-Cyrl-RS" dirty="0">
                <a:latin typeface="Constantia" panose="02030602050306030303" pitchFamily="18" charset="0"/>
              </a:rPr>
              <a:t>Веће</a:t>
            </a:r>
            <a:r>
              <a:rPr lang="en-US" dirty="0">
                <a:latin typeface="Constantia" panose="02030602050306030303" pitchFamily="18" charset="0"/>
              </a:rPr>
              <a:t> </a:t>
            </a:r>
            <a:r>
              <a:rPr lang="sr-Cyrl-RS" dirty="0">
                <a:latin typeface="Constantia" panose="02030602050306030303" pitchFamily="18" charset="0"/>
              </a:rPr>
              <a:t>је</a:t>
            </a:r>
            <a:r>
              <a:rPr lang="en-US" dirty="0">
                <a:latin typeface="Constantia" panose="02030602050306030303" pitchFamily="18" charset="0"/>
              </a:rPr>
              <a:t> </a:t>
            </a:r>
            <a:r>
              <a:rPr lang="sr-Cyrl-RS" dirty="0">
                <a:latin typeface="Constantia" panose="02030602050306030303" pitchFamily="18" charset="0"/>
              </a:rPr>
              <a:t>густине од</a:t>
            </a:r>
            <a:r>
              <a:rPr lang="en-US" dirty="0">
                <a:latin typeface="Constantia" panose="02030602050306030303" pitchFamily="18" charset="0"/>
              </a:rPr>
              <a:t> </a:t>
            </a:r>
            <a:r>
              <a:rPr lang="sr-Cyrl-RS" dirty="0">
                <a:latin typeface="Constantia" panose="02030602050306030303" pitchFamily="18" charset="0"/>
              </a:rPr>
              <a:t>цитоплазме</a:t>
            </a:r>
            <a:r>
              <a:rPr lang="en-US" dirty="0">
                <a:latin typeface="Constantia" panose="02030602050306030303" pitchFamily="18" charset="0"/>
              </a:rPr>
              <a:t> </a:t>
            </a:r>
            <a:r>
              <a:rPr lang="sr-Cyrl-RS" dirty="0">
                <a:latin typeface="Constantia" panose="02030602050306030303" pitchFamily="18" charset="0"/>
              </a:rPr>
              <a:t>због мање количине воде</a:t>
            </a:r>
            <a:r>
              <a:rPr lang="en-US" dirty="0">
                <a:latin typeface="Constantia" panose="02030602050306030303" pitchFamily="18" charset="0"/>
              </a:rPr>
              <a:t> </a:t>
            </a:r>
            <a:endParaRPr lang="sr-Cyrl-RS" dirty="0">
              <a:latin typeface="Constantia" panose="02030602050306030303" pitchFamily="18" charset="0"/>
            </a:endParaRPr>
          </a:p>
          <a:p>
            <a:r>
              <a:rPr lang="sr-Cyrl-RS" dirty="0">
                <a:latin typeface="Constantia" panose="02030602050306030303" pitchFamily="18" charset="0"/>
              </a:rPr>
              <a:t>У нуклеоплазми се налази хромозомска ДНК која је спакована у хроматинске нити</a:t>
            </a:r>
            <a:endParaRPr lang="en-US" dirty="0">
              <a:latin typeface="Constantia" panose="02030602050306030303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1950" y="228600"/>
            <a:ext cx="28956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7131" y="3016876"/>
            <a:ext cx="2545238" cy="246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97194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>
                <a:solidFill>
                  <a:srgbClr val="0070C0"/>
                </a:solidFill>
                <a:latin typeface="Constantia" panose="02030602050306030303" pitchFamily="18" charset="0"/>
              </a:rPr>
              <a:t>Грађа једра</a:t>
            </a:r>
            <a:endParaRPr lang="en-US" b="1" dirty="0">
              <a:solidFill>
                <a:srgbClr val="0070C0"/>
              </a:solidFill>
              <a:latin typeface="Constantia" panose="020306020503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0292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dirty="0">
                <a:latin typeface="Constantia" panose="02030602050306030303" pitchFamily="18" charset="0"/>
                <a:cs typeface="Arial" panose="020B0604020202020204" pitchFamily="34" charset="0"/>
              </a:rPr>
              <a:t>Једро се састоји од:</a:t>
            </a:r>
          </a:p>
          <a:p>
            <a:pPr marL="0" indent="0">
              <a:buNone/>
            </a:pPr>
            <a:endParaRPr lang="en-US" dirty="0">
              <a:latin typeface="Constantia" panose="02030602050306030303" pitchFamily="18" charset="0"/>
              <a:cs typeface="Arial" panose="020B0604020202020204" pitchFamily="34" charset="0"/>
            </a:endParaRPr>
          </a:p>
          <a:p>
            <a:r>
              <a:rPr lang="sr-Cyrl-RS" dirty="0">
                <a:solidFill>
                  <a:srgbClr val="FF000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једрове мембране</a:t>
            </a:r>
            <a:r>
              <a:rPr lang="en-US" dirty="0">
                <a:solidFill>
                  <a:srgbClr val="FF000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Constantia" panose="02030602050306030303" pitchFamily="18" charset="0"/>
                <a:cs typeface="Arial" panose="020B0604020202020204" pitchFamily="34" charset="0"/>
              </a:rPr>
              <a:t>(</a:t>
            </a:r>
            <a:r>
              <a:rPr lang="sr-Cyrl-RS" dirty="0">
                <a:latin typeface="Constantia" panose="02030602050306030303" pitchFamily="18" charset="0"/>
                <a:cs typeface="Arial" panose="020B0604020202020204" pitchFamily="34" charset="0"/>
              </a:rPr>
              <a:t>нуклеусног овоја)</a:t>
            </a:r>
            <a:r>
              <a:rPr lang="en-US" dirty="0">
                <a:latin typeface="Constantia" panose="02030602050306030303" pitchFamily="18" charset="0"/>
                <a:cs typeface="Arial" panose="020B0604020202020204" pitchFamily="34" charset="0"/>
              </a:rPr>
              <a:t> </a:t>
            </a:r>
          </a:p>
          <a:p>
            <a:r>
              <a:rPr lang="sr-Cyrl-RS" dirty="0">
                <a:solidFill>
                  <a:srgbClr val="FF000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нуклеоплазм</a:t>
            </a:r>
            <a:r>
              <a:rPr lang="en-US" dirty="0">
                <a:solidFill>
                  <a:srgbClr val="FF000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e</a:t>
            </a:r>
          </a:p>
          <a:p>
            <a:r>
              <a:rPr lang="sr-Cyrl-RS" dirty="0">
                <a:solidFill>
                  <a:srgbClr val="FF000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хроматина</a:t>
            </a:r>
            <a:endParaRPr lang="en-US" dirty="0">
              <a:solidFill>
                <a:srgbClr val="FF0000"/>
              </a:solidFill>
              <a:latin typeface="Constantia" panose="02030602050306030303" pitchFamily="18" charset="0"/>
              <a:cs typeface="Arial" panose="020B0604020202020204" pitchFamily="34" charset="0"/>
            </a:endParaRPr>
          </a:p>
          <a:p>
            <a:r>
              <a:rPr lang="sr-Cyrl-RS" dirty="0">
                <a:solidFill>
                  <a:srgbClr val="FF000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једарцета</a:t>
            </a:r>
            <a:endParaRPr lang="en-US" dirty="0">
              <a:solidFill>
                <a:srgbClr val="FF0000"/>
              </a:solidFill>
              <a:latin typeface="Constantia" panose="02030602050306030303" pitchFamily="18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905000"/>
            <a:ext cx="3286125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83908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RS" dirty="0">
                <a:latin typeface="Constantia" panose="02030602050306030303" pitchFamily="18" charset="0"/>
              </a:rPr>
              <a:t>Једарна мембрана (нуклеусни овој)</a:t>
            </a:r>
            <a:endParaRPr lang="en-US" dirty="0">
              <a:latin typeface="Constantia" panose="020306020503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4876800" cy="4876800"/>
          </a:xfrm>
        </p:spPr>
        <p:txBody>
          <a:bodyPr>
            <a:normAutofit fontScale="70000" lnSpcReduction="20000"/>
          </a:bodyPr>
          <a:lstStyle/>
          <a:p>
            <a:r>
              <a:rPr lang="sr-Cyrl-RS" dirty="0">
                <a:latin typeface="Constantia" panose="02030602050306030303" pitchFamily="18" charset="0"/>
                <a:cs typeface="Arial" panose="020B0604020202020204" pitchFamily="34" charset="0"/>
              </a:rPr>
              <a:t>Састоји се од две мембране између којих се налази </a:t>
            </a:r>
            <a:r>
              <a:rPr lang="sr-Cyrl-RS" dirty="0">
                <a:solidFill>
                  <a:srgbClr val="FF000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перинуклеусни простор </a:t>
            </a:r>
            <a:r>
              <a:rPr lang="sr-Cyrl-RS" dirty="0">
                <a:latin typeface="Constantia" panose="02030602050306030303" pitchFamily="18" charset="0"/>
                <a:cs typeface="Arial" panose="020B0604020202020204" pitchFamily="34" charset="0"/>
              </a:rPr>
              <a:t>(перинуклеусна цистерна)</a:t>
            </a:r>
          </a:p>
          <a:p>
            <a:r>
              <a:rPr lang="sr-Cyrl-RS" dirty="0">
                <a:latin typeface="Constantia" panose="02030602050306030303" pitchFamily="18" charset="0"/>
                <a:cs typeface="Arial" panose="020B0604020202020204" pitchFamily="34" charset="0"/>
              </a:rPr>
              <a:t>Спољашња мембрана је у континуитету са  гранулираним ендоплазматичним ретикулумом и на својој површини има бројне рибозоме</a:t>
            </a:r>
          </a:p>
          <a:p>
            <a:r>
              <a:rPr lang="sr-Cyrl-RS" dirty="0">
                <a:latin typeface="Constantia" panose="02030602050306030303" pitchFamily="18" charset="0"/>
                <a:cs typeface="Arial" panose="020B0604020202020204" pitchFamily="34" charset="0"/>
              </a:rPr>
              <a:t>Унутрашња мембрана је у контакту са нуклеоплазмом</a:t>
            </a:r>
          </a:p>
          <a:p>
            <a:r>
              <a:rPr lang="sr-Cyrl-RS" dirty="0">
                <a:latin typeface="Constantia" panose="02030602050306030303" pitchFamily="18" charset="0"/>
                <a:cs typeface="Arial" panose="020B0604020202020204" pitchFamily="34" charset="0"/>
              </a:rPr>
              <a:t>Нуклеусни овој садржи бројне </a:t>
            </a:r>
            <a:r>
              <a:rPr lang="sr-Cyrl-RS" dirty="0">
                <a:solidFill>
                  <a:srgbClr val="FF0000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поре</a:t>
            </a:r>
            <a:r>
              <a:rPr lang="sr-Cyrl-RS" dirty="0">
                <a:latin typeface="Constantia" panose="02030602050306030303" pitchFamily="18" charset="0"/>
                <a:cs typeface="Arial" panose="020B0604020202020204" pitchFamily="34" charset="0"/>
              </a:rPr>
              <a:t> преко којих се обавља размена материја између нуклеоплазме и цитоплазме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940935"/>
            <a:ext cx="32766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14"/>
          <a:stretch/>
        </p:blipFill>
        <p:spPr bwMode="auto">
          <a:xfrm>
            <a:off x="5334000" y="1073745"/>
            <a:ext cx="3048000" cy="286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53466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1143000"/>
          </a:xfrm>
        </p:spPr>
        <p:txBody>
          <a:bodyPr/>
          <a:lstStyle/>
          <a:p>
            <a:r>
              <a:rPr lang="sr-Cyrl-RS" b="1" dirty="0">
                <a:solidFill>
                  <a:srgbClr val="0070C0"/>
                </a:solidFill>
                <a:latin typeface="Constantia" panose="02030602050306030303" pitchFamily="18" charset="0"/>
              </a:rPr>
              <a:t>Једарни овој</a:t>
            </a:r>
            <a:endParaRPr lang="en-US" b="1" dirty="0">
              <a:solidFill>
                <a:srgbClr val="0070C0"/>
              </a:solidFill>
              <a:latin typeface="Constantia" panose="020306020503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5410200" cy="5257800"/>
          </a:xfrm>
        </p:spPr>
        <p:txBody>
          <a:bodyPr>
            <a:normAutofit fontScale="55000" lnSpcReduction="20000"/>
          </a:bodyPr>
          <a:lstStyle/>
          <a:p>
            <a:r>
              <a:rPr lang="ru-RU" dirty="0">
                <a:latin typeface="Constantia" panose="02030602050306030303" pitchFamily="18" charset="0"/>
              </a:rPr>
              <a:t>Број пора зависи од функционалне активности ћелије, што је ћелија активнија има већи број пора</a:t>
            </a:r>
          </a:p>
          <a:p>
            <a:r>
              <a:rPr lang="ru-RU" dirty="0">
                <a:latin typeface="Constantia" panose="02030602050306030303" pitchFamily="18" charset="0"/>
              </a:rPr>
              <a:t>Преко пора сви типови молекула РНК и рибозоми (који се синтетишу у једру) излазе из једра у цитоплазму ћелије.</a:t>
            </a:r>
          </a:p>
          <a:p>
            <a:r>
              <a:rPr lang="ru-RU" dirty="0">
                <a:latin typeface="Constantia" panose="02030602050306030303" pitchFamily="18" charset="0"/>
              </a:rPr>
              <a:t>Такође протеини који се синтетишу у цитоплазми преко пора прелазе из цитоплазме у једро.</a:t>
            </a:r>
          </a:p>
          <a:p>
            <a:r>
              <a:rPr lang="ru-RU" dirty="0">
                <a:latin typeface="Constantia" panose="02030602050306030303" pitchFamily="18" charset="0"/>
              </a:rPr>
              <a:t>Спољашња и унутрашња мембрана налазе се у директном контакту у региону пора</a:t>
            </a:r>
          </a:p>
          <a:p>
            <a:r>
              <a:rPr lang="ru-RU" dirty="0">
                <a:latin typeface="Constantia" panose="02030602050306030303" pitchFamily="18" charset="0"/>
              </a:rPr>
              <a:t>Свака пора је окружена са обе стране овоја са </a:t>
            </a:r>
            <a:r>
              <a:rPr lang="ru-RU" b="1" dirty="0">
                <a:solidFill>
                  <a:srgbClr val="0070C0"/>
                </a:solidFill>
                <a:latin typeface="Constantia" panose="02030602050306030303" pitchFamily="18" charset="0"/>
              </a:rPr>
              <a:t>8</a:t>
            </a:r>
            <a:r>
              <a:rPr lang="ru-RU" dirty="0">
                <a:latin typeface="Constantia" panose="02030602050306030303" pitchFamily="18" charset="0"/>
              </a:rPr>
              <a:t> </a:t>
            </a:r>
            <a:r>
              <a:rPr lang="ru-RU" dirty="0">
                <a:solidFill>
                  <a:srgbClr val="0070C0"/>
                </a:solidFill>
                <a:latin typeface="Constantia" panose="02030602050306030303" pitchFamily="18" charset="0"/>
              </a:rPr>
              <a:t>великих гранула</a:t>
            </a:r>
            <a:r>
              <a:rPr lang="ru-RU" dirty="0">
                <a:latin typeface="Constantia" panose="02030602050306030303" pitchFamily="18" charset="0"/>
              </a:rPr>
              <a:t>-</a:t>
            </a:r>
            <a:r>
              <a:rPr lang="ru-RU" dirty="0">
                <a:solidFill>
                  <a:srgbClr val="FF0000"/>
                </a:solidFill>
                <a:latin typeface="Constantia" panose="02030602050306030303" pitchFamily="18" charset="0"/>
              </a:rPr>
              <a:t>комплекс једрове поре</a:t>
            </a:r>
          </a:p>
          <a:p>
            <a:r>
              <a:rPr lang="ru-RU" dirty="0">
                <a:latin typeface="Constantia" panose="02030602050306030303" pitchFamily="18" charset="0"/>
              </a:rPr>
              <a:t>Ова структура селективно транспортује велике честице-износи активним транспортом нове рибозомске субјединице и РНК , а уноси велике молекуле на пр. ДНК и РНК полимеразе</a:t>
            </a:r>
          </a:p>
          <a:p>
            <a:r>
              <a:rPr lang="ru-RU" dirty="0">
                <a:latin typeface="Constantia" panose="02030602050306030303" pitchFamily="18" charset="0"/>
              </a:rPr>
              <a:t>Постоје и </a:t>
            </a:r>
            <a:r>
              <a:rPr lang="ru-RU" dirty="0">
                <a:solidFill>
                  <a:srgbClr val="FF0000"/>
                </a:solidFill>
                <a:latin typeface="Constantia" panose="02030602050306030303" pitchFamily="18" charset="0"/>
              </a:rPr>
              <a:t>затворене</a:t>
            </a:r>
            <a:r>
              <a:rPr lang="en-US" dirty="0">
                <a:solidFill>
                  <a:srgbClr val="FF0000"/>
                </a:solidFill>
                <a:latin typeface="Constantia" panose="02030602050306030303" pitchFamily="18" charset="0"/>
              </a:rPr>
              <a:t> </a:t>
            </a:r>
            <a:r>
              <a:rPr lang="ru-RU" dirty="0">
                <a:solidFill>
                  <a:srgbClr val="FF0000"/>
                </a:solidFill>
                <a:latin typeface="Constantia" panose="02030602050306030303" pitchFamily="18" charset="0"/>
              </a:rPr>
              <a:t>поре централном гранулом </a:t>
            </a:r>
            <a:r>
              <a:rPr lang="en-US" dirty="0">
                <a:latin typeface="Constantia" panose="02030602050306030303" pitchFamily="18" charset="0"/>
              </a:rPr>
              <a:t>, </a:t>
            </a:r>
            <a:r>
              <a:rPr lang="ru-RU" dirty="0">
                <a:latin typeface="Constantia" panose="02030602050306030303" pitchFamily="18" charset="0"/>
              </a:rPr>
              <a:t>за коју се претпоставља да је нови рибозом или други молекул који се</a:t>
            </a:r>
            <a:r>
              <a:rPr lang="en-US" dirty="0">
                <a:latin typeface="Constantia" panose="02030602050306030303" pitchFamily="18" charset="0"/>
              </a:rPr>
              <a:t> </a:t>
            </a:r>
            <a:r>
              <a:rPr lang="ru-RU" dirty="0">
                <a:latin typeface="Constantia" panose="02030602050306030303" pitchFamily="18" charset="0"/>
              </a:rPr>
              <a:t>налази у пролазу </a:t>
            </a:r>
          </a:p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133600"/>
            <a:ext cx="29718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61471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sr-Cyrl-RS" b="1" dirty="0">
                <a:solidFill>
                  <a:srgbClr val="0070C0"/>
                </a:solidFill>
                <a:latin typeface="Constantia" panose="02030602050306030303" pitchFamily="18" charset="0"/>
              </a:rPr>
              <a:t>Хроматин</a:t>
            </a:r>
            <a:r>
              <a:rPr lang="sr-Latn-RS" b="1" dirty="0">
                <a:solidFill>
                  <a:srgbClr val="0070C0"/>
                </a:solidFill>
                <a:latin typeface="Constantia" panose="02030602050306030303" pitchFamily="18" charset="0"/>
              </a:rPr>
              <a:t>=</a:t>
            </a:r>
            <a:r>
              <a:rPr lang="sr-Cyrl-RS" b="1" dirty="0">
                <a:solidFill>
                  <a:srgbClr val="0070C0"/>
                </a:solidFill>
                <a:latin typeface="Constantia" panose="02030602050306030303" pitchFamily="18" charset="0"/>
              </a:rPr>
              <a:t>ДНК</a:t>
            </a:r>
            <a:r>
              <a:rPr lang="sr-Latn-RS" b="1" dirty="0">
                <a:solidFill>
                  <a:srgbClr val="0070C0"/>
                </a:solidFill>
                <a:latin typeface="Constantia" panose="02030602050306030303" pitchFamily="18" charset="0"/>
              </a:rPr>
              <a:t>+</a:t>
            </a:r>
            <a:r>
              <a:rPr lang="sr-Cyrl-RS" b="1" dirty="0">
                <a:solidFill>
                  <a:srgbClr val="0070C0"/>
                </a:solidFill>
                <a:latin typeface="Constantia" panose="02030602050306030303" pitchFamily="18" charset="0"/>
              </a:rPr>
              <a:t>РНК</a:t>
            </a:r>
            <a:r>
              <a:rPr lang="sr-Latn-RS" b="1" dirty="0">
                <a:solidFill>
                  <a:srgbClr val="0070C0"/>
                </a:solidFill>
                <a:latin typeface="Constantia" panose="02030602050306030303" pitchFamily="18" charset="0"/>
              </a:rPr>
              <a:t>+</a:t>
            </a:r>
            <a:r>
              <a:rPr lang="sr-Cyrl-RS" b="1" dirty="0">
                <a:solidFill>
                  <a:srgbClr val="0070C0"/>
                </a:solidFill>
                <a:latin typeface="Constantia" panose="02030602050306030303" pitchFamily="18" charset="0"/>
              </a:rPr>
              <a:t>П</a:t>
            </a:r>
            <a:endParaRPr lang="en-US" b="1" dirty="0">
              <a:solidFill>
                <a:srgbClr val="0070C0"/>
              </a:solidFill>
              <a:latin typeface="Constantia" panose="0203060205030603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5334000" cy="4876800"/>
          </a:xfrm>
        </p:spPr>
        <p:txBody>
          <a:bodyPr>
            <a:normAutofit fontScale="85000" lnSpcReduction="20000"/>
          </a:bodyPr>
          <a:lstStyle/>
          <a:p>
            <a:r>
              <a:rPr lang="sr-Cyrl-RS" dirty="0">
                <a:latin typeface="Constantia" panose="02030602050306030303" pitchFamily="18" charset="0"/>
              </a:rPr>
              <a:t>Уочава се у интерфазном једру</a:t>
            </a:r>
          </a:p>
          <a:p>
            <a:r>
              <a:rPr lang="sr-Cyrl-RS" dirty="0">
                <a:latin typeface="Constantia" panose="02030602050306030303" pitchFamily="18" charset="0"/>
              </a:rPr>
              <a:t>У облику је густо испреплетаних </a:t>
            </a:r>
            <a:r>
              <a:rPr lang="en-US" dirty="0">
                <a:latin typeface="Constantia" panose="02030602050306030303" pitchFamily="18" charset="0"/>
              </a:rPr>
              <a:t> </a:t>
            </a:r>
            <a:r>
              <a:rPr lang="sr-Cyrl-RS" dirty="0">
                <a:latin typeface="Constantia" panose="02030602050306030303" pitchFamily="18" charset="0"/>
              </a:rPr>
              <a:t>нити  које чине </a:t>
            </a:r>
            <a:r>
              <a:rPr lang="sr-Cyrl-RS" dirty="0">
                <a:solidFill>
                  <a:srgbClr val="FF0000"/>
                </a:solidFill>
                <a:latin typeface="Constantia" panose="02030602050306030303" pitchFamily="18" charset="0"/>
              </a:rPr>
              <a:t>хроматинску мрежу</a:t>
            </a:r>
          </a:p>
          <a:p>
            <a:r>
              <a:rPr lang="sr-Cyrl-RS" dirty="0">
                <a:latin typeface="Constantia" panose="02030602050306030303" pitchFamily="18" charset="0"/>
              </a:rPr>
              <a:t>Током ћелијске деобе кондензују се нити у самостална телашца-</a:t>
            </a:r>
            <a:r>
              <a:rPr lang="sr-Cyrl-RS" dirty="0">
                <a:solidFill>
                  <a:srgbClr val="FF0000"/>
                </a:solidFill>
                <a:latin typeface="Constantia" panose="02030602050306030303" pitchFamily="18" charset="0"/>
              </a:rPr>
              <a:t>хромозоме</a:t>
            </a:r>
          </a:p>
          <a:p>
            <a:r>
              <a:rPr lang="sr-Cyrl-RS" dirty="0">
                <a:latin typeface="Constantia" panose="02030602050306030303" pitchFamily="18" charset="0"/>
              </a:rPr>
              <a:t>Према</a:t>
            </a:r>
            <a:r>
              <a:rPr lang="sr-Cyrl-RS" dirty="0">
                <a:solidFill>
                  <a:srgbClr val="FF0000"/>
                </a:solidFill>
                <a:latin typeface="Constantia" panose="02030602050306030303" pitchFamily="18" charset="0"/>
              </a:rPr>
              <a:t> </a:t>
            </a:r>
            <a:r>
              <a:rPr lang="sr-Cyrl-RS" dirty="0">
                <a:latin typeface="Constantia" panose="02030602050306030303" pitchFamily="18" charset="0"/>
              </a:rPr>
              <a:t>јачини бојења разликују се две врсте хроматина </a:t>
            </a:r>
            <a:r>
              <a:rPr lang="sr-Cyrl-RS" dirty="0">
                <a:solidFill>
                  <a:srgbClr val="FF0000"/>
                </a:solidFill>
                <a:latin typeface="Constantia" panose="02030602050306030303" pitchFamily="18" charset="0"/>
              </a:rPr>
              <a:t>:</a:t>
            </a:r>
          </a:p>
          <a:p>
            <a:pPr marL="0" indent="0">
              <a:buNone/>
            </a:pPr>
            <a:r>
              <a:rPr lang="sr-Cyrl-RS" dirty="0">
                <a:solidFill>
                  <a:srgbClr val="FF0000"/>
                </a:solidFill>
                <a:latin typeface="Constantia" panose="02030602050306030303" pitchFamily="18" charset="0"/>
              </a:rPr>
              <a:t>         -хетерохроматин и</a:t>
            </a:r>
          </a:p>
          <a:p>
            <a:pPr marL="0" indent="0">
              <a:buNone/>
            </a:pPr>
            <a:r>
              <a:rPr lang="sr-Cyrl-RS" dirty="0">
                <a:solidFill>
                  <a:srgbClr val="FF0000"/>
                </a:solidFill>
                <a:latin typeface="Constantia" panose="02030602050306030303" pitchFamily="18" charset="0"/>
              </a:rPr>
              <a:t>          -еухроматин</a:t>
            </a:r>
            <a:endParaRPr lang="en-US" dirty="0">
              <a:latin typeface="Constantia" panose="02030602050306030303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219" b="10831"/>
          <a:stretch/>
        </p:blipFill>
        <p:spPr bwMode="auto">
          <a:xfrm>
            <a:off x="6574697" y="1177427"/>
            <a:ext cx="1828800" cy="1970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7236" y="2971800"/>
            <a:ext cx="31242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7489" y="4647882"/>
            <a:ext cx="2934415" cy="2011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98831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304800"/>
            <a:ext cx="8229600" cy="1066800"/>
          </a:xfrm>
        </p:spPr>
        <p:txBody>
          <a:bodyPr anchor="ctr"/>
          <a:lstStyle/>
          <a:p>
            <a:pPr algn="l" eaLnBrk="1" hangingPunct="1"/>
            <a:r>
              <a:rPr lang="sr-Cyrl-CS" altLang="en-US" sz="3600" b="1" dirty="0">
                <a:solidFill>
                  <a:srgbClr val="0000CC"/>
                </a:solidFill>
                <a:latin typeface="Constantia" panose="02030602050306030303" pitchFamily="18" charset="0"/>
              </a:rPr>
              <a:t>Хетерохроматин</a:t>
            </a:r>
            <a:endParaRPr lang="en-US" altLang="en-US" sz="3600" b="1" dirty="0">
              <a:solidFill>
                <a:srgbClr val="0000CC"/>
              </a:solidFill>
              <a:latin typeface="Constantia" panose="02030602050306030303" pitchFamily="18" charset="0"/>
            </a:endParaRP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1295400"/>
            <a:ext cx="4876800" cy="5334000"/>
          </a:xfrm>
        </p:spPr>
        <p:txBody>
          <a:bodyPr>
            <a:normAutofit fontScale="92500" lnSpcReduction="20000"/>
          </a:bodyPr>
          <a:lstStyle/>
          <a:p>
            <a:pPr marL="457200" indent="-457200" algn="l"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sr-Cyrl-CS" altLang="en-US" sz="2400" dirty="0">
                <a:solidFill>
                  <a:schemeClr val="tx1"/>
                </a:solidFill>
                <a:latin typeface="Constantia" panose="02030602050306030303" pitchFamily="18" charset="0"/>
              </a:rPr>
              <a:t>Кондензован део хроматина, тамније се боји базним бојама.</a:t>
            </a:r>
          </a:p>
          <a:p>
            <a:pPr marL="457200" indent="-457200" algn="l" eaLnBrk="1" hangingPunct="1">
              <a:lnSpc>
                <a:spcPct val="80000"/>
              </a:lnSpc>
              <a:buFont typeface="Wingdings" pitchFamily="2" charset="2"/>
              <a:buNone/>
            </a:pPr>
            <a:endParaRPr lang="sr-Cyrl-CS" altLang="en-US" sz="2400" dirty="0">
              <a:solidFill>
                <a:schemeClr val="tx1"/>
              </a:solidFill>
              <a:latin typeface="Constantia" panose="02030602050306030303" pitchFamily="18" charset="0"/>
            </a:endParaRPr>
          </a:p>
          <a:p>
            <a:pPr marL="457200" indent="-457200" algn="l"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sr-Cyrl-CS" altLang="en-US" sz="2400" dirty="0">
                <a:solidFill>
                  <a:schemeClr val="tx1"/>
                </a:solidFill>
                <a:latin typeface="Constantia" panose="02030602050306030303" pitchFamily="18" charset="0"/>
              </a:rPr>
              <a:t>Богатији је АТ базним  паровима.</a:t>
            </a:r>
          </a:p>
          <a:p>
            <a:pPr marL="457200" indent="-457200" algn="l" eaLnBrk="1" hangingPunct="1">
              <a:lnSpc>
                <a:spcPct val="80000"/>
              </a:lnSpc>
              <a:buFont typeface="Wingdings" pitchFamily="2" charset="2"/>
              <a:buNone/>
            </a:pPr>
            <a:endParaRPr lang="sr-Cyrl-CS" altLang="en-US" sz="2400" dirty="0">
              <a:solidFill>
                <a:schemeClr val="tx1"/>
              </a:solidFill>
              <a:latin typeface="Constantia" panose="02030602050306030303" pitchFamily="18" charset="0"/>
            </a:endParaRPr>
          </a:p>
          <a:p>
            <a:pPr marL="457200" indent="-457200" algn="l"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sr-Cyrl-CS" altLang="en-US" sz="2400" dirty="0">
                <a:solidFill>
                  <a:schemeClr val="tx1"/>
                </a:solidFill>
                <a:latin typeface="Constantia" panose="02030602050306030303" pitchFamily="18" charset="0"/>
              </a:rPr>
              <a:t>Касно се репликује у </a:t>
            </a:r>
            <a:r>
              <a:rPr lang="en-US" altLang="en-US" sz="2400" dirty="0">
                <a:solidFill>
                  <a:schemeClr val="tx1"/>
                </a:solidFill>
                <a:latin typeface="Constantia" panose="02030602050306030303" pitchFamily="18" charset="0"/>
              </a:rPr>
              <a:t>S</a:t>
            </a:r>
            <a:r>
              <a:rPr lang="sr-Cyrl-CS" altLang="en-US" sz="2400" dirty="0">
                <a:solidFill>
                  <a:schemeClr val="tx1"/>
                </a:solidFill>
                <a:latin typeface="Constantia" panose="02030602050306030303" pitchFamily="18" charset="0"/>
              </a:rPr>
              <a:t> фази.</a:t>
            </a:r>
          </a:p>
          <a:p>
            <a:pPr marL="457200" indent="-457200" algn="l" eaLnBrk="1" hangingPunct="1">
              <a:lnSpc>
                <a:spcPct val="80000"/>
              </a:lnSpc>
              <a:buFont typeface="Wingdings" pitchFamily="2" charset="2"/>
              <a:buNone/>
            </a:pPr>
            <a:endParaRPr lang="sr-Cyrl-CS" altLang="en-US" sz="2400" dirty="0">
              <a:solidFill>
                <a:schemeClr val="tx1"/>
              </a:solidFill>
              <a:latin typeface="Constantia" panose="02030602050306030303" pitchFamily="18" charset="0"/>
            </a:endParaRPr>
          </a:p>
          <a:p>
            <a:pPr marL="457200" indent="-457200" algn="l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Cyrl-CS" altLang="en-US" sz="2400" u="sng" dirty="0">
                <a:solidFill>
                  <a:schemeClr val="tx1"/>
                </a:solidFill>
                <a:latin typeface="Constantia" panose="02030602050306030303" pitchFamily="18" charset="0"/>
              </a:rPr>
              <a:t>Врсте хетерохроматина</a:t>
            </a:r>
            <a:r>
              <a:rPr lang="sr-Cyrl-CS" altLang="en-US" sz="2400" dirty="0">
                <a:solidFill>
                  <a:schemeClr val="tx1"/>
                </a:solidFill>
                <a:latin typeface="Constantia" panose="02030602050306030303" pitchFamily="18" charset="0"/>
              </a:rPr>
              <a:t>: </a:t>
            </a:r>
          </a:p>
          <a:p>
            <a:pPr marL="457200" indent="-457200" algn="l" eaLnBrk="1" hangingPunct="1">
              <a:lnSpc>
                <a:spcPct val="80000"/>
              </a:lnSpc>
              <a:buFont typeface="Wingdings" pitchFamily="2" charset="2"/>
              <a:buNone/>
            </a:pPr>
            <a:endParaRPr lang="sr-Cyrl-CS" altLang="en-US" sz="2400" dirty="0">
              <a:solidFill>
                <a:schemeClr val="tx1"/>
              </a:solidFill>
              <a:latin typeface="Constantia" panose="02030602050306030303" pitchFamily="18" charset="0"/>
            </a:endParaRPr>
          </a:p>
          <a:p>
            <a:pPr algn="l" eaLnBrk="1" hangingPunct="1">
              <a:lnSpc>
                <a:spcPct val="80000"/>
              </a:lnSpc>
            </a:pPr>
            <a:r>
              <a:rPr lang="sr-Cyrl-RS" altLang="en-US" sz="2400" dirty="0">
                <a:solidFill>
                  <a:srgbClr val="FF0000"/>
                </a:solidFill>
                <a:latin typeface="Constantia" panose="02030602050306030303" pitchFamily="18" charset="0"/>
              </a:rPr>
              <a:t>-</a:t>
            </a:r>
            <a:r>
              <a:rPr lang="en-US" altLang="en-US" sz="2400" dirty="0">
                <a:solidFill>
                  <a:srgbClr val="FF0000"/>
                </a:solidFill>
                <a:latin typeface="Constantia" panose="02030602050306030303" pitchFamily="18" charset="0"/>
              </a:rPr>
              <a:t>к</a:t>
            </a:r>
            <a:r>
              <a:rPr lang="sr-Latn-CS" altLang="en-US" sz="2400" dirty="0">
                <a:solidFill>
                  <a:srgbClr val="FF0000"/>
                </a:solidFill>
                <a:latin typeface="Constantia" panose="02030602050306030303" pitchFamily="18" charset="0"/>
              </a:rPr>
              <a:t>онститутивни</a:t>
            </a:r>
            <a:r>
              <a:rPr lang="sr-Cyrl-CS" altLang="en-US" sz="2400" dirty="0">
                <a:solidFill>
                  <a:srgbClr val="FF0000"/>
                </a:solidFill>
                <a:latin typeface="Constantia" panose="02030602050306030303" pitchFamily="18" charset="0"/>
              </a:rPr>
              <a:t> </a:t>
            </a:r>
            <a:r>
              <a:rPr lang="sr-Latn-CS" altLang="en-US" sz="2400" dirty="0">
                <a:solidFill>
                  <a:schemeClr val="tx1"/>
                </a:solidFill>
                <a:latin typeface="Constantia" panose="02030602050306030303" pitchFamily="18" charset="0"/>
              </a:rPr>
              <a:t>–</a:t>
            </a:r>
            <a:r>
              <a:rPr lang="sr-Cyrl-CS" altLang="en-US" sz="2400" dirty="0">
                <a:solidFill>
                  <a:schemeClr val="tx1"/>
                </a:solidFill>
                <a:latin typeface="Constantia" panose="02030602050306030303" pitchFamily="18" charset="0"/>
              </a:rPr>
              <a:t> </a:t>
            </a:r>
            <a:endParaRPr lang="en-US" altLang="en-US" sz="2400" dirty="0">
              <a:solidFill>
                <a:schemeClr val="tx1"/>
              </a:solidFill>
              <a:latin typeface="Constantia" panose="02030602050306030303" pitchFamily="18" charset="0"/>
            </a:endParaRPr>
          </a:p>
          <a:p>
            <a:pPr marL="457200" indent="-457200" algn="l" eaLnBrk="1" hangingPunct="1">
              <a:lnSpc>
                <a:spcPct val="80000"/>
              </a:lnSpc>
              <a:buFontTx/>
              <a:buChar char="-"/>
            </a:pPr>
            <a:r>
              <a:rPr lang="sr-Cyrl-RS" altLang="en-US" sz="2400" dirty="0">
                <a:solidFill>
                  <a:schemeClr val="tx2">
                    <a:lumMod val="50000"/>
                  </a:schemeClr>
                </a:solidFill>
                <a:latin typeface="Constantia" panose="02030602050306030303" pitchFamily="18" charset="0"/>
              </a:rPr>
              <a:t>центромерни</a:t>
            </a:r>
            <a:r>
              <a:rPr lang="sr-Cyrl-RS" altLang="en-US" sz="2400" dirty="0">
                <a:solidFill>
                  <a:schemeClr val="tx1"/>
                </a:solidFill>
                <a:latin typeface="Constantia" panose="02030602050306030303" pitchFamily="18" charset="0"/>
              </a:rPr>
              <a:t>-</a:t>
            </a:r>
            <a:r>
              <a:rPr lang="sr-Cyrl-CS" altLang="en-US" sz="2400" dirty="0">
                <a:solidFill>
                  <a:schemeClr val="tx1"/>
                </a:solidFill>
                <a:latin typeface="Constantia" panose="02030602050306030303" pitchFamily="18" charset="0"/>
              </a:rPr>
              <a:t>налази се </a:t>
            </a:r>
            <a:r>
              <a:rPr lang="sr-Latn-CS" altLang="en-US" sz="2400" dirty="0">
                <a:solidFill>
                  <a:schemeClr val="tx1"/>
                </a:solidFill>
                <a:latin typeface="Constantia" panose="02030602050306030303" pitchFamily="18" charset="0"/>
              </a:rPr>
              <a:t>у региону центромере </a:t>
            </a:r>
            <a:r>
              <a:rPr lang="sr-Cyrl-CS" altLang="en-US" sz="2400" dirty="0">
                <a:solidFill>
                  <a:schemeClr val="tx1"/>
                </a:solidFill>
                <a:latin typeface="Constantia" panose="02030602050306030303" pitchFamily="18" charset="0"/>
              </a:rPr>
              <a:t>–високорепетитивне секвенце</a:t>
            </a:r>
          </a:p>
          <a:p>
            <a:pPr marL="457200" indent="-457200" algn="l" eaLnBrk="1" hangingPunct="1">
              <a:lnSpc>
                <a:spcPct val="80000"/>
              </a:lnSpc>
              <a:buFontTx/>
              <a:buChar char="-"/>
            </a:pPr>
            <a:r>
              <a:rPr lang="sr-Cyrl-CS" altLang="en-US" sz="2400" dirty="0">
                <a:solidFill>
                  <a:schemeClr val="tx2">
                    <a:lumMod val="50000"/>
                  </a:schemeClr>
                </a:solidFill>
                <a:latin typeface="Constantia" panose="02030602050306030303" pitchFamily="18" charset="0"/>
              </a:rPr>
              <a:t>интеркаларни</a:t>
            </a:r>
            <a:r>
              <a:rPr lang="sr-Cyrl-CS" altLang="en-US" sz="2400" dirty="0">
                <a:solidFill>
                  <a:schemeClr val="tx1"/>
                </a:solidFill>
                <a:latin typeface="Constantia" panose="02030602050306030303" pitchFamily="18" charset="0"/>
              </a:rPr>
              <a:t>-  умерено репетитивне секвенце</a:t>
            </a:r>
            <a:endParaRPr lang="sr-Latn-CS" altLang="en-US" sz="2400" dirty="0">
              <a:solidFill>
                <a:schemeClr val="tx1"/>
              </a:solidFill>
              <a:latin typeface="Constantia" panose="02030602050306030303" pitchFamily="18" charset="0"/>
            </a:endParaRPr>
          </a:p>
          <a:p>
            <a:pPr marL="457200" indent="-457200" algn="l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n-US" altLang="en-US" sz="2400" dirty="0">
                <a:solidFill>
                  <a:schemeClr val="tx1"/>
                </a:solidFill>
                <a:latin typeface="Constantia" panose="02030602050306030303" pitchFamily="18" charset="0"/>
              </a:rPr>
              <a:t>- </a:t>
            </a:r>
            <a:r>
              <a:rPr lang="en-US" altLang="en-US" sz="2400" dirty="0">
                <a:solidFill>
                  <a:srgbClr val="FF0000"/>
                </a:solidFill>
                <a:latin typeface="Constantia" panose="02030602050306030303" pitchFamily="18" charset="0"/>
              </a:rPr>
              <a:t>ф</a:t>
            </a:r>
            <a:r>
              <a:rPr lang="sr-Latn-CS" altLang="en-US" sz="2400" dirty="0">
                <a:solidFill>
                  <a:srgbClr val="FF0000"/>
                </a:solidFill>
                <a:latin typeface="Constantia" panose="02030602050306030303" pitchFamily="18" charset="0"/>
              </a:rPr>
              <a:t>акултативни</a:t>
            </a:r>
            <a:r>
              <a:rPr lang="sr-Cyrl-CS" altLang="en-US" sz="2400" dirty="0">
                <a:solidFill>
                  <a:srgbClr val="FF0000"/>
                </a:solidFill>
                <a:latin typeface="Constantia" panose="02030602050306030303" pitchFamily="18" charset="0"/>
              </a:rPr>
              <a:t> </a:t>
            </a:r>
            <a:r>
              <a:rPr lang="sr-Latn-CS" altLang="en-US" sz="2400" dirty="0">
                <a:solidFill>
                  <a:schemeClr val="tx1"/>
                </a:solidFill>
                <a:latin typeface="Constantia" panose="02030602050306030303" pitchFamily="18" charset="0"/>
              </a:rPr>
              <a:t>-</a:t>
            </a:r>
            <a:r>
              <a:rPr lang="sr-Cyrl-CS" altLang="en-US" sz="2400" dirty="0">
                <a:solidFill>
                  <a:schemeClr val="tx1"/>
                </a:solidFill>
                <a:latin typeface="Constantia" panose="02030602050306030303" pitchFamily="18" charset="0"/>
              </a:rPr>
              <a:t> </a:t>
            </a:r>
            <a:r>
              <a:rPr lang="en-US" altLang="en-US" sz="2400" dirty="0" err="1">
                <a:solidFill>
                  <a:schemeClr val="tx1"/>
                </a:solidFill>
                <a:latin typeface="Constantia" panose="02030602050306030303" pitchFamily="18" charset="0"/>
              </a:rPr>
              <a:t>представља</a:t>
            </a:r>
            <a:r>
              <a:rPr lang="en-US" altLang="en-US" sz="2400" dirty="0">
                <a:solidFill>
                  <a:schemeClr val="tx1"/>
                </a:solidFill>
                <a:latin typeface="Constantia" panose="02030602050306030303" pitchFamily="18" charset="0"/>
              </a:rPr>
              <a:t> </a:t>
            </a:r>
            <a:r>
              <a:rPr lang="en-US" altLang="en-US" sz="2400" dirty="0" err="1">
                <a:solidFill>
                  <a:schemeClr val="tx1"/>
                </a:solidFill>
                <a:latin typeface="Constantia" panose="02030602050306030303" pitchFamily="18" charset="0"/>
              </a:rPr>
              <a:t>функционално</a:t>
            </a:r>
            <a:r>
              <a:rPr lang="en-US" altLang="en-US" sz="2400" dirty="0">
                <a:solidFill>
                  <a:schemeClr val="tx1"/>
                </a:solidFill>
                <a:latin typeface="Constantia" panose="02030602050306030303" pitchFamily="18" charset="0"/>
              </a:rPr>
              <a:t> </a:t>
            </a:r>
            <a:r>
              <a:rPr lang="en-US" altLang="en-US" sz="2400" dirty="0" err="1">
                <a:solidFill>
                  <a:schemeClr val="tx1"/>
                </a:solidFill>
                <a:latin typeface="Constantia" panose="02030602050306030303" pitchFamily="18" charset="0"/>
              </a:rPr>
              <a:t>неактивно</a:t>
            </a:r>
            <a:r>
              <a:rPr lang="en-US" altLang="en-US" sz="2400" dirty="0">
                <a:solidFill>
                  <a:schemeClr val="tx1"/>
                </a:solidFill>
                <a:latin typeface="Constantia" panose="02030602050306030303" pitchFamily="18" charset="0"/>
              </a:rPr>
              <a:t> </a:t>
            </a:r>
            <a:r>
              <a:rPr lang="en-US" altLang="en-US" sz="2400" dirty="0" err="1">
                <a:solidFill>
                  <a:schemeClr val="tx1"/>
                </a:solidFill>
                <a:latin typeface="Constantia" panose="02030602050306030303" pitchFamily="18" charset="0"/>
              </a:rPr>
              <a:t>стање</a:t>
            </a:r>
            <a:r>
              <a:rPr lang="en-US" altLang="en-US" sz="2400" dirty="0">
                <a:solidFill>
                  <a:schemeClr val="tx1"/>
                </a:solidFill>
                <a:latin typeface="Constantia" panose="02030602050306030303" pitchFamily="18" charset="0"/>
              </a:rPr>
              <a:t> </a:t>
            </a:r>
            <a:r>
              <a:rPr lang="en-US" altLang="en-US" sz="2400" dirty="0" err="1">
                <a:solidFill>
                  <a:schemeClr val="tx1"/>
                </a:solidFill>
                <a:latin typeface="Constantia" panose="02030602050306030303" pitchFamily="18" charset="0"/>
              </a:rPr>
              <a:t>неких</a:t>
            </a:r>
            <a:r>
              <a:rPr lang="en-US" altLang="en-US" sz="2400" dirty="0">
                <a:solidFill>
                  <a:schemeClr val="tx1"/>
                </a:solidFill>
                <a:latin typeface="Constantia" panose="02030602050306030303" pitchFamily="18" charset="0"/>
              </a:rPr>
              <a:t> </a:t>
            </a:r>
            <a:r>
              <a:rPr lang="en-US" altLang="en-US" sz="2400" dirty="0" err="1">
                <a:solidFill>
                  <a:schemeClr val="tx1"/>
                </a:solidFill>
                <a:latin typeface="Constantia" panose="02030602050306030303" pitchFamily="18" charset="0"/>
              </a:rPr>
              <a:t>хромозома</a:t>
            </a:r>
            <a:r>
              <a:rPr lang="en-US" altLang="en-US" sz="2400" dirty="0">
                <a:solidFill>
                  <a:schemeClr val="tx1"/>
                </a:solidFill>
                <a:latin typeface="Constantia" panose="02030602050306030303" pitchFamily="18" charset="0"/>
              </a:rPr>
              <a:t> (</a:t>
            </a:r>
            <a:r>
              <a:rPr lang="sr-Latn-CS" altLang="en-US" sz="2400" dirty="0">
                <a:solidFill>
                  <a:schemeClr val="tx1"/>
                </a:solidFill>
                <a:latin typeface="Constantia" panose="02030602050306030303" pitchFamily="18" charset="0"/>
              </a:rPr>
              <a:t>само на једном хромозому из пара</a:t>
            </a:r>
            <a:r>
              <a:rPr lang="sr-Cyrl-CS" altLang="en-US" sz="2400" dirty="0">
                <a:solidFill>
                  <a:schemeClr val="tx1"/>
                </a:solidFill>
                <a:latin typeface="Constantia" panose="02030602050306030303" pitchFamily="18" charset="0"/>
              </a:rPr>
              <a:t> </a:t>
            </a:r>
            <a:r>
              <a:rPr lang="sr-Latn-CS" altLang="en-US" sz="2400" dirty="0">
                <a:solidFill>
                  <a:schemeClr val="tx1"/>
                </a:solidFill>
                <a:latin typeface="Constantia" panose="02030602050306030303" pitchFamily="18" charset="0"/>
              </a:rPr>
              <a:t>–</a:t>
            </a:r>
            <a:r>
              <a:rPr lang="sr-Cyrl-CS" altLang="en-US" sz="2400" dirty="0">
                <a:solidFill>
                  <a:schemeClr val="tx1"/>
                </a:solidFill>
                <a:latin typeface="Constantia" panose="02030602050306030303" pitchFamily="18" charset="0"/>
              </a:rPr>
              <a:t> на </a:t>
            </a:r>
            <a:r>
              <a:rPr lang="en-US" altLang="en-US" sz="2400" dirty="0" err="1">
                <a:solidFill>
                  <a:schemeClr val="tx1"/>
                </a:solidFill>
                <a:latin typeface="Constantia" panose="02030602050306030303" pitchFamily="18" charset="0"/>
              </a:rPr>
              <a:t>пр</a:t>
            </a:r>
            <a:r>
              <a:rPr lang="en-US" altLang="en-US" sz="2400" dirty="0">
                <a:solidFill>
                  <a:schemeClr val="tx1"/>
                </a:solidFill>
                <a:latin typeface="Constantia" panose="02030602050306030303" pitchFamily="18" charset="0"/>
              </a:rPr>
              <a:t>. </a:t>
            </a:r>
            <a:r>
              <a:rPr lang="sr-Latn-CS" altLang="en-US" sz="2400" dirty="0">
                <a:solidFill>
                  <a:schemeClr val="tx1"/>
                </a:solidFill>
                <a:latin typeface="Constantia" panose="02030602050306030303" pitchFamily="18" charset="0"/>
              </a:rPr>
              <a:t>инактивни X хромозом</a:t>
            </a:r>
            <a:r>
              <a:rPr lang="en-US" altLang="en-US" sz="2400" dirty="0">
                <a:solidFill>
                  <a:schemeClr val="tx1"/>
                </a:solidFill>
                <a:latin typeface="Constantia" panose="02030602050306030303" pitchFamily="18" charset="0"/>
              </a:rPr>
              <a:t>).</a:t>
            </a:r>
          </a:p>
        </p:txBody>
      </p:sp>
      <p:pic>
        <p:nvPicPr>
          <p:cNvPr id="46084" name="Picture 5" descr="Image result for euchromatin region in chromosomes image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124200"/>
            <a:ext cx="27432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57200"/>
            <a:ext cx="32766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05883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457200"/>
            <a:ext cx="8229600" cy="1143000"/>
          </a:xfrm>
        </p:spPr>
        <p:txBody>
          <a:bodyPr anchor="ctr"/>
          <a:lstStyle/>
          <a:p>
            <a:pPr algn="l" eaLnBrk="1" hangingPunct="1"/>
            <a:r>
              <a:rPr lang="sr-Cyrl-CS" altLang="en-US" sz="3600" b="1" dirty="0">
                <a:solidFill>
                  <a:srgbClr val="0000CC"/>
                </a:solidFill>
                <a:latin typeface="Constantia" panose="02030602050306030303" pitchFamily="18" charset="0"/>
              </a:rPr>
              <a:t>Еухроматин</a:t>
            </a:r>
            <a:endParaRPr lang="en-US" altLang="en-US" sz="3600" b="1" dirty="0">
              <a:solidFill>
                <a:srgbClr val="0000CC"/>
              </a:solidFill>
              <a:latin typeface="Constantia" panose="02030602050306030303" pitchFamily="18" charset="0"/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2514600"/>
            <a:ext cx="8229600" cy="3886200"/>
          </a:xfrm>
        </p:spPr>
        <p:txBody>
          <a:bodyPr/>
          <a:lstStyle/>
          <a:p>
            <a:pPr marL="425450" indent="-342900" algn="l" eaLnBrk="1" hangingPunct="1">
              <a:buFont typeface="Wingdings" panose="05000000000000000000" pitchFamily="2" charset="2"/>
              <a:buChar char="ü"/>
            </a:pPr>
            <a:r>
              <a:rPr lang="sr-Cyrl-CS" altLang="en-US" sz="2400" dirty="0">
                <a:solidFill>
                  <a:schemeClr val="tx1"/>
                </a:solidFill>
                <a:latin typeface="Constantia" panose="02030602050306030303" pitchFamily="18" charset="0"/>
              </a:rPr>
              <a:t>Слабије (светлије) се боји базним бојама. </a:t>
            </a:r>
          </a:p>
          <a:p>
            <a:pPr marL="365125" indent="-282575" algn="l" eaLnBrk="1" hangingPunct="1">
              <a:buFont typeface="Wingdings" pitchFamily="2" charset="2"/>
              <a:buNone/>
            </a:pPr>
            <a:endParaRPr lang="sr-Cyrl-CS" altLang="en-US" sz="2400" dirty="0">
              <a:solidFill>
                <a:schemeClr val="tx1"/>
              </a:solidFill>
              <a:latin typeface="Constantia" panose="02030602050306030303" pitchFamily="18" charset="0"/>
            </a:endParaRPr>
          </a:p>
          <a:p>
            <a:pPr marL="425450" indent="-342900" algn="l" eaLnBrk="1" hangingPunct="1">
              <a:buFont typeface="Wingdings" panose="05000000000000000000" pitchFamily="2" charset="2"/>
              <a:buChar char="ü"/>
            </a:pPr>
            <a:r>
              <a:rPr lang="sr-Cyrl-CS" altLang="en-US" sz="2400" dirty="0">
                <a:solidFill>
                  <a:schemeClr val="tx1"/>
                </a:solidFill>
                <a:latin typeface="Constantia" panose="02030602050306030303" pitchFamily="18" charset="0"/>
              </a:rPr>
              <a:t>Богатији је </a:t>
            </a:r>
            <a:r>
              <a:rPr lang="en-US" altLang="en-US" sz="2400" dirty="0">
                <a:solidFill>
                  <a:schemeClr val="tx1"/>
                </a:solidFill>
                <a:latin typeface="Constantia" panose="02030602050306030303" pitchFamily="18" charset="0"/>
              </a:rPr>
              <a:t>CG</a:t>
            </a:r>
            <a:r>
              <a:rPr lang="sr-Cyrl-CS" altLang="en-US" sz="2400" dirty="0">
                <a:solidFill>
                  <a:schemeClr val="tx1"/>
                </a:solidFill>
                <a:latin typeface="Constantia" panose="02030602050306030303" pitchFamily="18" charset="0"/>
              </a:rPr>
              <a:t> базним паровима.</a:t>
            </a:r>
          </a:p>
          <a:p>
            <a:pPr marL="365125" indent="-282575" algn="l" eaLnBrk="1" hangingPunct="1">
              <a:buFont typeface="Wingdings" pitchFamily="2" charset="2"/>
              <a:buNone/>
            </a:pPr>
            <a:endParaRPr lang="sr-Cyrl-CS" altLang="en-US" sz="2400" dirty="0">
              <a:solidFill>
                <a:schemeClr val="tx1"/>
              </a:solidFill>
              <a:latin typeface="Constantia" panose="02030602050306030303" pitchFamily="18" charset="0"/>
            </a:endParaRPr>
          </a:p>
          <a:p>
            <a:pPr marL="425450" indent="-342900" algn="l" eaLnBrk="1" hangingPunct="1">
              <a:buFont typeface="Wingdings" panose="05000000000000000000" pitchFamily="2" charset="2"/>
              <a:buChar char="ü"/>
            </a:pPr>
            <a:r>
              <a:rPr lang="sr-Cyrl-CS" altLang="en-US" sz="2400" dirty="0">
                <a:solidFill>
                  <a:schemeClr val="tx1"/>
                </a:solidFill>
                <a:latin typeface="Constantia" panose="02030602050306030303" pitchFamily="18" charset="0"/>
              </a:rPr>
              <a:t>Рано се реплицира током </a:t>
            </a:r>
            <a:r>
              <a:rPr lang="en-US" altLang="en-US" sz="2400" dirty="0">
                <a:solidFill>
                  <a:schemeClr val="tx1"/>
                </a:solidFill>
                <a:latin typeface="Constantia" panose="02030602050306030303" pitchFamily="18" charset="0"/>
              </a:rPr>
              <a:t>S</a:t>
            </a:r>
            <a:r>
              <a:rPr lang="sr-Cyrl-CS" altLang="en-US" sz="2400" dirty="0">
                <a:solidFill>
                  <a:schemeClr val="tx1"/>
                </a:solidFill>
                <a:latin typeface="Constantia" panose="02030602050306030303" pitchFamily="18" charset="0"/>
              </a:rPr>
              <a:t> фазе интерфазе.</a:t>
            </a:r>
          </a:p>
          <a:p>
            <a:pPr marL="365125" indent="-282575" algn="l" eaLnBrk="1" hangingPunct="1">
              <a:buFont typeface="Wingdings" pitchFamily="2" charset="2"/>
              <a:buNone/>
            </a:pPr>
            <a:endParaRPr lang="sr-Cyrl-CS" altLang="en-US" sz="2400" dirty="0">
              <a:solidFill>
                <a:schemeClr val="tx1"/>
              </a:solidFill>
              <a:latin typeface="Constantia" panose="02030602050306030303" pitchFamily="18" charset="0"/>
            </a:endParaRPr>
          </a:p>
          <a:p>
            <a:pPr marL="425450" indent="-342900" algn="l" eaLnBrk="1" hangingPunct="1">
              <a:buFont typeface="Wingdings" panose="05000000000000000000" pitchFamily="2" charset="2"/>
              <a:buChar char="ü"/>
            </a:pPr>
            <a:r>
              <a:rPr lang="sr-Cyrl-CS" altLang="en-US" sz="2400" dirty="0">
                <a:solidFill>
                  <a:schemeClr val="tx1"/>
                </a:solidFill>
                <a:latin typeface="Constantia" panose="02030602050306030303" pitchFamily="18" charset="0"/>
              </a:rPr>
              <a:t>Функционално је активан део хроматина</a:t>
            </a:r>
            <a:r>
              <a:rPr lang="sr-Cyrl-CS" altLang="en-US" sz="2400" dirty="0">
                <a:solidFill>
                  <a:schemeClr val="bg1"/>
                </a:solidFill>
                <a:latin typeface="Constantia" panose="02030602050306030303" pitchFamily="18" charset="0"/>
              </a:rPr>
              <a:t>оматина</a:t>
            </a:r>
            <a:r>
              <a:rPr lang="sr-Cyrl-CS" altLang="en-US" sz="2400" dirty="0">
                <a:solidFill>
                  <a:schemeClr val="bg1"/>
                </a:solidFill>
              </a:rPr>
              <a:t>.</a:t>
            </a:r>
            <a:endParaRPr lang="en-US" altLang="en-US" sz="2400" dirty="0">
              <a:solidFill>
                <a:schemeClr val="bg1"/>
              </a:solidFill>
            </a:endParaRPr>
          </a:p>
        </p:txBody>
      </p:sp>
      <p:pic>
        <p:nvPicPr>
          <p:cNvPr id="45060" name="Picture 4" descr="nucchr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685800"/>
            <a:ext cx="3670300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25403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386</TotalTime>
  <Words>648</Words>
  <Application>Microsoft Office PowerPoint</Application>
  <PresentationFormat>On-screen Show (4:3)</PresentationFormat>
  <Paragraphs>103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Arial Black</vt:lpstr>
      <vt:lpstr>Calibri</vt:lpstr>
      <vt:lpstr>Constantia</vt:lpstr>
      <vt:lpstr>Wingdings</vt:lpstr>
      <vt:lpstr>Wingdings 2</vt:lpstr>
      <vt:lpstr>Office Theme</vt:lpstr>
      <vt:lpstr>Једро (nucleus)</vt:lpstr>
      <vt:lpstr>Једро</vt:lpstr>
      <vt:lpstr>Нуклеоплазма</vt:lpstr>
      <vt:lpstr>Грађа једра</vt:lpstr>
      <vt:lpstr>Једарна мембрана (нуклеусни овој)</vt:lpstr>
      <vt:lpstr>Једарни овој</vt:lpstr>
      <vt:lpstr>Хроматин=ДНК+РНК+П</vt:lpstr>
      <vt:lpstr>Хетерохроматин</vt:lpstr>
      <vt:lpstr>Еухроматин</vt:lpstr>
      <vt:lpstr>PowerPoint Presentation</vt:lpstr>
      <vt:lpstr>PowerPoint Presentation</vt:lpstr>
      <vt:lpstr>PowerPoint Presentation</vt:lpstr>
      <vt:lpstr>Хумани метафазни хромозоми </vt:lpstr>
      <vt:lpstr>Једарце (nucleolus)</vt:lpstr>
      <vt:lpstr>Морфологија нуклеолуса</vt:lpstr>
      <vt:lpstr>Хемијски састав нуклеолуса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Једро (nucleus)</dc:title>
  <dc:creator>Olivera Djordjevic</dc:creator>
  <cp:lastModifiedBy>Olivera Milošević-Đorđević</cp:lastModifiedBy>
  <cp:revision>49</cp:revision>
  <dcterms:created xsi:type="dcterms:W3CDTF">2018-01-10T19:39:12Z</dcterms:created>
  <dcterms:modified xsi:type="dcterms:W3CDTF">2021-08-19T20:09:00Z</dcterms:modified>
</cp:coreProperties>
</file>